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76" r:id="rId2"/>
    <p:sldId id="256" r:id="rId3"/>
    <p:sldId id="273" r:id="rId4"/>
    <p:sldId id="258" r:id="rId5"/>
    <p:sldId id="277" r:id="rId6"/>
    <p:sldId id="269" r:id="rId7"/>
    <p:sldId id="270" r:id="rId8"/>
    <p:sldId id="271" r:id="rId9"/>
    <p:sldId id="278" r:id="rId10"/>
    <p:sldId id="279" r:id="rId11"/>
    <p:sldId id="280" r:id="rId12"/>
    <p:sldId id="281" r:id="rId13"/>
    <p:sldId id="263" r:id="rId14"/>
    <p:sldId id="262" r:id="rId15"/>
    <p:sldId id="264" r:id="rId16"/>
    <p:sldId id="260" r:id="rId17"/>
    <p:sldId id="261" r:id="rId18"/>
    <p:sldId id="265" r:id="rId19"/>
    <p:sldId id="282" r:id="rId20"/>
  </p:sldIdLst>
  <p:sldSz cx="12192000" cy="6858000"/>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CCFF"/>
    <a:srgbClr val="CC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016" autoAdjust="0"/>
    <p:restoredTop sz="95967" autoAdjust="0"/>
  </p:normalViewPr>
  <p:slideViewPr>
    <p:cSldViewPr snapToGrid="0">
      <p:cViewPr varScale="1">
        <p:scale>
          <a:sx n="68" d="100"/>
          <a:sy n="68" d="100"/>
        </p:scale>
        <p:origin x="612"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0D0EC3D6-5CD0-4EFE-A674-72C888DB8FD3}" type="datetimeFigureOut">
              <a:rPr lang="en-GB" smtClean="0"/>
              <a:t>20/09/2020</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A4F3C058-C64D-4240-BEEF-EF3CC99CAF8D}" type="slidenum">
              <a:rPr lang="en-GB" smtClean="0"/>
              <a:t>‹#›</a:t>
            </a:fld>
            <a:endParaRPr lang="en-GB"/>
          </a:p>
        </p:txBody>
      </p:sp>
    </p:spTree>
    <p:extLst>
      <p:ext uri="{BB962C8B-B14F-4D97-AF65-F5344CB8AC3E}">
        <p14:creationId xmlns:p14="http://schemas.microsoft.com/office/powerpoint/2010/main" val="38813642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www.youtube.com/watch?v=gKzZ1OwPXgk"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a:hlinkClick r:id="rId3"/>
              </a:rPr>
              <a:t>https://www.youtube.com/watch?v=gKzZ1OwPXgk</a:t>
            </a:r>
            <a:endParaRPr lang="en-GB" dirty="0"/>
          </a:p>
          <a:p>
            <a:endParaRPr lang="en-GB" dirty="0"/>
          </a:p>
        </p:txBody>
      </p:sp>
      <p:sp>
        <p:nvSpPr>
          <p:cNvPr id="4" name="Slide Number Placeholder 3"/>
          <p:cNvSpPr>
            <a:spLocks noGrp="1"/>
          </p:cNvSpPr>
          <p:nvPr>
            <p:ph type="sldNum" sz="quarter" idx="10"/>
          </p:nvPr>
        </p:nvSpPr>
        <p:spPr/>
        <p:txBody>
          <a:bodyPr/>
          <a:lstStyle/>
          <a:p>
            <a:fld id="{357FDA99-07D4-4093-B55A-86DB99E58388}" type="slidenum">
              <a:rPr lang="en-GB" smtClean="0"/>
              <a:t>3</a:t>
            </a:fld>
            <a:endParaRPr lang="en-GB"/>
          </a:p>
        </p:txBody>
      </p:sp>
    </p:spTree>
    <p:extLst>
      <p:ext uri="{BB962C8B-B14F-4D97-AF65-F5344CB8AC3E}">
        <p14:creationId xmlns:p14="http://schemas.microsoft.com/office/powerpoint/2010/main" val="21889064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Set as a homework?</a:t>
            </a:r>
          </a:p>
        </p:txBody>
      </p:sp>
      <p:sp>
        <p:nvSpPr>
          <p:cNvPr id="4" name="Slide Number Placeholder 3"/>
          <p:cNvSpPr>
            <a:spLocks noGrp="1"/>
          </p:cNvSpPr>
          <p:nvPr>
            <p:ph type="sldNum" sz="quarter" idx="10"/>
          </p:nvPr>
        </p:nvSpPr>
        <p:spPr/>
        <p:txBody>
          <a:bodyPr/>
          <a:lstStyle/>
          <a:p>
            <a:fld id="{A0741F1E-44BF-4C75-BA49-F4F4C6F665D8}" type="slidenum">
              <a:rPr lang="en-GB" smtClean="0"/>
              <a:t>18</a:t>
            </a:fld>
            <a:endParaRPr lang="en-GB"/>
          </a:p>
        </p:txBody>
      </p:sp>
    </p:spTree>
    <p:extLst>
      <p:ext uri="{BB962C8B-B14F-4D97-AF65-F5344CB8AC3E}">
        <p14:creationId xmlns:p14="http://schemas.microsoft.com/office/powerpoint/2010/main" val="40108944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0741F1E-44BF-4C75-BA49-F4F4C6F665D8}" type="slidenum">
              <a:rPr lang="en-GB" smtClean="0"/>
              <a:t>19</a:t>
            </a:fld>
            <a:endParaRPr lang="en-GB"/>
          </a:p>
        </p:txBody>
      </p:sp>
    </p:spTree>
    <p:extLst>
      <p:ext uri="{BB962C8B-B14F-4D97-AF65-F5344CB8AC3E}">
        <p14:creationId xmlns:p14="http://schemas.microsoft.com/office/powerpoint/2010/main" val="14178352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a:ln/>
        </p:spPr>
      </p:sp>
      <p:sp>
        <p:nvSpPr>
          <p:cNvPr id="819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dirty="0"/>
          </a:p>
        </p:txBody>
      </p:sp>
      <p:sp>
        <p:nvSpPr>
          <p:cNvPr id="819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cs typeface="Arial" panose="020B0604020202020204" pitchFamily="34" charset="0"/>
              </a:defRPr>
            </a:lvl1pPr>
            <a:lvl2pPr marL="742950" indent="-28575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C3D6C77B-C1F4-438E-B559-07919CF361E5}" type="slidenum">
              <a:rPr lang="en-US" altLang="en-US"/>
              <a:pPr>
                <a:spcBef>
                  <a:spcPct val="0"/>
                </a:spcBef>
              </a:pPr>
              <a:t>6</a:t>
            </a:fld>
            <a:endParaRPr lang="en-US" altLang="en-US"/>
          </a:p>
        </p:txBody>
      </p:sp>
    </p:spTree>
    <p:extLst>
      <p:ext uri="{BB962C8B-B14F-4D97-AF65-F5344CB8AC3E}">
        <p14:creationId xmlns:p14="http://schemas.microsoft.com/office/powerpoint/2010/main" val="40023199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a:ln/>
        </p:spPr>
      </p:sp>
      <p:sp>
        <p:nvSpPr>
          <p:cNvPr id="1024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dirty="0"/>
              <a:t>Recap</a:t>
            </a:r>
          </a:p>
        </p:txBody>
      </p:sp>
      <p:sp>
        <p:nvSpPr>
          <p:cNvPr id="1024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cs typeface="Arial" panose="020B0604020202020204" pitchFamily="34" charset="0"/>
              </a:defRPr>
            </a:lvl1pPr>
            <a:lvl2pPr marL="742950" indent="-28575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AA2BEACD-2931-421D-9F1A-7C3603C43DFC}" type="slidenum">
              <a:rPr lang="en-US" altLang="en-US"/>
              <a:pPr>
                <a:spcBef>
                  <a:spcPct val="0"/>
                </a:spcBef>
              </a:pPr>
              <a:t>7</a:t>
            </a:fld>
            <a:endParaRPr lang="en-US" altLang="en-US"/>
          </a:p>
        </p:txBody>
      </p:sp>
    </p:spTree>
    <p:extLst>
      <p:ext uri="{BB962C8B-B14F-4D97-AF65-F5344CB8AC3E}">
        <p14:creationId xmlns:p14="http://schemas.microsoft.com/office/powerpoint/2010/main" val="37924314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cs typeface="Arial" panose="020B0604020202020204" pitchFamily="34" charset="0"/>
              </a:defRPr>
            </a:lvl1pPr>
            <a:lvl2pPr marL="742950" indent="-28575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1BE5263D-C3A3-4EAE-8D7B-B9D70D4CBAC9}" type="slidenum">
              <a:rPr lang="en-US" altLang="en-US"/>
              <a:pPr>
                <a:spcBef>
                  <a:spcPct val="0"/>
                </a:spcBef>
              </a:pPr>
              <a:t>8</a:t>
            </a:fld>
            <a:endParaRPr lang="en-US" altLang="en-US"/>
          </a:p>
        </p:txBody>
      </p:sp>
      <p:sp>
        <p:nvSpPr>
          <p:cNvPr id="12291" name="Rectangle 2"/>
          <p:cNvSpPr>
            <a:spLocks noGrp="1" noRot="1" noChangeAspect="1" noChangeArrowheads="1" noTextEdit="1"/>
          </p:cNvSpPr>
          <p:nvPr>
            <p:ph type="sldImg"/>
          </p:nvPr>
        </p:nvSpPr>
        <p:spPr>
          <a:ln/>
        </p:spPr>
      </p:sp>
      <p:sp>
        <p:nvSpPr>
          <p:cNvPr id="122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33255697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4F3C058-C64D-4240-BEEF-EF3CC99CAF8D}" type="slidenum">
              <a:rPr lang="en-GB" smtClean="0"/>
              <a:t>10</a:t>
            </a:fld>
            <a:endParaRPr lang="en-GB"/>
          </a:p>
        </p:txBody>
      </p:sp>
    </p:spTree>
    <p:extLst>
      <p:ext uri="{BB962C8B-B14F-4D97-AF65-F5344CB8AC3E}">
        <p14:creationId xmlns:p14="http://schemas.microsoft.com/office/powerpoint/2010/main" val="40580375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Pages 16-17 for more information</a:t>
            </a:r>
          </a:p>
        </p:txBody>
      </p:sp>
      <p:sp>
        <p:nvSpPr>
          <p:cNvPr id="4" name="Slide Number Placeholder 3"/>
          <p:cNvSpPr>
            <a:spLocks noGrp="1"/>
          </p:cNvSpPr>
          <p:nvPr>
            <p:ph type="sldNum" sz="quarter" idx="10"/>
          </p:nvPr>
        </p:nvSpPr>
        <p:spPr/>
        <p:txBody>
          <a:bodyPr/>
          <a:lstStyle/>
          <a:p>
            <a:fld id="{A0741F1E-44BF-4C75-BA49-F4F4C6F665D8}" type="slidenum">
              <a:rPr lang="en-GB" smtClean="0"/>
              <a:t>13</a:t>
            </a:fld>
            <a:endParaRPr lang="en-GB"/>
          </a:p>
        </p:txBody>
      </p:sp>
    </p:spTree>
    <p:extLst>
      <p:ext uri="{BB962C8B-B14F-4D97-AF65-F5344CB8AC3E}">
        <p14:creationId xmlns:p14="http://schemas.microsoft.com/office/powerpoint/2010/main" val="24576116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a:t>Pages 16-17 for more information</a:t>
            </a:r>
          </a:p>
          <a:p>
            <a:endParaRPr lang="en-GB" dirty="0"/>
          </a:p>
        </p:txBody>
      </p:sp>
      <p:sp>
        <p:nvSpPr>
          <p:cNvPr id="4" name="Slide Number Placeholder 3"/>
          <p:cNvSpPr>
            <a:spLocks noGrp="1"/>
          </p:cNvSpPr>
          <p:nvPr>
            <p:ph type="sldNum" sz="quarter" idx="10"/>
          </p:nvPr>
        </p:nvSpPr>
        <p:spPr/>
        <p:txBody>
          <a:bodyPr/>
          <a:lstStyle/>
          <a:p>
            <a:fld id="{A0741F1E-44BF-4C75-BA49-F4F4C6F665D8}" type="slidenum">
              <a:rPr lang="en-GB" smtClean="0"/>
              <a:t>14</a:t>
            </a:fld>
            <a:endParaRPr lang="en-GB"/>
          </a:p>
        </p:txBody>
      </p:sp>
    </p:spTree>
    <p:extLst>
      <p:ext uri="{BB962C8B-B14F-4D97-AF65-F5344CB8AC3E}">
        <p14:creationId xmlns:p14="http://schemas.microsoft.com/office/powerpoint/2010/main" val="34323643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a:t>Pages 16-17 for more information</a:t>
            </a:r>
          </a:p>
          <a:p>
            <a:endParaRPr lang="en-GB"/>
          </a:p>
        </p:txBody>
      </p:sp>
      <p:sp>
        <p:nvSpPr>
          <p:cNvPr id="4" name="Slide Number Placeholder 3"/>
          <p:cNvSpPr>
            <a:spLocks noGrp="1"/>
          </p:cNvSpPr>
          <p:nvPr>
            <p:ph type="sldNum" sz="quarter" idx="10"/>
          </p:nvPr>
        </p:nvSpPr>
        <p:spPr/>
        <p:txBody>
          <a:bodyPr/>
          <a:lstStyle/>
          <a:p>
            <a:fld id="{A0741F1E-44BF-4C75-BA49-F4F4C6F665D8}" type="slidenum">
              <a:rPr lang="en-GB" smtClean="0"/>
              <a:t>15</a:t>
            </a:fld>
            <a:endParaRPr lang="en-GB"/>
          </a:p>
        </p:txBody>
      </p:sp>
    </p:spTree>
    <p:extLst>
      <p:ext uri="{BB962C8B-B14F-4D97-AF65-F5344CB8AC3E}">
        <p14:creationId xmlns:p14="http://schemas.microsoft.com/office/powerpoint/2010/main" val="32021819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0741F1E-44BF-4C75-BA49-F4F4C6F665D8}" type="slidenum">
              <a:rPr lang="en-GB" smtClean="0"/>
              <a:t>16</a:t>
            </a:fld>
            <a:endParaRPr lang="en-GB"/>
          </a:p>
        </p:txBody>
      </p:sp>
    </p:spTree>
    <p:extLst>
      <p:ext uri="{BB962C8B-B14F-4D97-AF65-F5344CB8AC3E}">
        <p14:creationId xmlns:p14="http://schemas.microsoft.com/office/powerpoint/2010/main" val="4737519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A497AED4-7C22-494E-946B-24AF06FC351C}" type="datetimeFigureOut">
              <a:rPr lang="en-GB" smtClean="0"/>
              <a:t>20/09/2020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8FB048A-BA2A-4562-97C2-65BAB3E56620}" type="slidenum">
              <a:rPr lang="en-GB" smtClean="0"/>
              <a:t>‹#›</a:t>
            </a:fld>
            <a:endParaRPr lang="en-GB"/>
          </a:p>
        </p:txBody>
      </p:sp>
    </p:spTree>
    <p:extLst>
      <p:ext uri="{BB962C8B-B14F-4D97-AF65-F5344CB8AC3E}">
        <p14:creationId xmlns:p14="http://schemas.microsoft.com/office/powerpoint/2010/main" val="23682596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A497AED4-7C22-494E-946B-24AF06FC351C}" type="datetimeFigureOut">
              <a:rPr lang="en-GB" smtClean="0"/>
              <a:t>20/09/2020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8FB048A-BA2A-4562-97C2-65BAB3E56620}" type="slidenum">
              <a:rPr lang="en-GB" smtClean="0"/>
              <a:t>‹#›</a:t>
            </a:fld>
            <a:endParaRPr lang="en-GB"/>
          </a:p>
        </p:txBody>
      </p:sp>
    </p:spTree>
    <p:extLst>
      <p:ext uri="{BB962C8B-B14F-4D97-AF65-F5344CB8AC3E}">
        <p14:creationId xmlns:p14="http://schemas.microsoft.com/office/powerpoint/2010/main" val="26009136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A497AED4-7C22-494E-946B-24AF06FC351C}" type="datetimeFigureOut">
              <a:rPr lang="en-GB" smtClean="0"/>
              <a:t>20/09/2020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8FB048A-BA2A-4562-97C2-65BAB3E56620}" type="slidenum">
              <a:rPr lang="en-GB" smtClean="0"/>
              <a:t>‹#›</a:t>
            </a:fld>
            <a:endParaRPr lang="en-GB"/>
          </a:p>
        </p:txBody>
      </p:sp>
    </p:spTree>
    <p:extLst>
      <p:ext uri="{BB962C8B-B14F-4D97-AF65-F5344CB8AC3E}">
        <p14:creationId xmlns:p14="http://schemas.microsoft.com/office/powerpoint/2010/main" val="25377270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A497AED4-7C22-494E-946B-24AF06FC351C}" type="datetimeFigureOut">
              <a:rPr lang="en-GB" smtClean="0"/>
              <a:t>20/09/2020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8FB048A-BA2A-4562-97C2-65BAB3E56620}" type="slidenum">
              <a:rPr lang="en-GB" smtClean="0"/>
              <a:t>‹#›</a:t>
            </a:fld>
            <a:endParaRPr lang="en-GB"/>
          </a:p>
        </p:txBody>
      </p:sp>
    </p:spTree>
    <p:extLst>
      <p:ext uri="{BB962C8B-B14F-4D97-AF65-F5344CB8AC3E}">
        <p14:creationId xmlns:p14="http://schemas.microsoft.com/office/powerpoint/2010/main" val="37780291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497AED4-7C22-494E-946B-24AF06FC351C}" type="datetimeFigureOut">
              <a:rPr lang="en-GB" smtClean="0"/>
              <a:t>20/09/2020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8FB048A-BA2A-4562-97C2-65BAB3E56620}" type="slidenum">
              <a:rPr lang="en-GB" smtClean="0"/>
              <a:t>‹#›</a:t>
            </a:fld>
            <a:endParaRPr lang="en-GB"/>
          </a:p>
        </p:txBody>
      </p:sp>
    </p:spTree>
    <p:extLst>
      <p:ext uri="{BB962C8B-B14F-4D97-AF65-F5344CB8AC3E}">
        <p14:creationId xmlns:p14="http://schemas.microsoft.com/office/powerpoint/2010/main" val="36775047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A497AED4-7C22-494E-946B-24AF06FC351C}" type="datetimeFigureOut">
              <a:rPr lang="en-GB" smtClean="0"/>
              <a:t>20/09/2020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8FB048A-BA2A-4562-97C2-65BAB3E56620}" type="slidenum">
              <a:rPr lang="en-GB" smtClean="0"/>
              <a:t>‹#›</a:t>
            </a:fld>
            <a:endParaRPr lang="en-GB"/>
          </a:p>
        </p:txBody>
      </p:sp>
    </p:spTree>
    <p:extLst>
      <p:ext uri="{BB962C8B-B14F-4D97-AF65-F5344CB8AC3E}">
        <p14:creationId xmlns:p14="http://schemas.microsoft.com/office/powerpoint/2010/main" val="9777383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A497AED4-7C22-494E-946B-24AF06FC351C}" type="datetimeFigureOut">
              <a:rPr lang="en-GB" smtClean="0"/>
              <a:t>20/09/2020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8FB048A-BA2A-4562-97C2-65BAB3E56620}" type="slidenum">
              <a:rPr lang="en-GB" smtClean="0"/>
              <a:t>‹#›</a:t>
            </a:fld>
            <a:endParaRPr lang="en-GB"/>
          </a:p>
        </p:txBody>
      </p:sp>
    </p:spTree>
    <p:extLst>
      <p:ext uri="{BB962C8B-B14F-4D97-AF65-F5344CB8AC3E}">
        <p14:creationId xmlns:p14="http://schemas.microsoft.com/office/powerpoint/2010/main" val="39614948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A497AED4-7C22-494E-946B-24AF06FC351C}" type="datetimeFigureOut">
              <a:rPr lang="en-GB" smtClean="0"/>
              <a:t>20/09/2020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8FB048A-BA2A-4562-97C2-65BAB3E56620}" type="slidenum">
              <a:rPr lang="en-GB" smtClean="0"/>
              <a:t>‹#›</a:t>
            </a:fld>
            <a:endParaRPr lang="en-GB"/>
          </a:p>
        </p:txBody>
      </p:sp>
    </p:spTree>
    <p:extLst>
      <p:ext uri="{BB962C8B-B14F-4D97-AF65-F5344CB8AC3E}">
        <p14:creationId xmlns:p14="http://schemas.microsoft.com/office/powerpoint/2010/main" val="7293852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497AED4-7C22-494E-946B-24AF06FC351C}" type="datetimeFigureOut">
              <a:rPr lang="en-GB" smtClean="0"/>
              <a:t>20/09/2020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8FB048A-BA2A-4562-97C2-65BAB3E56620}" type="slidenum">
              <a:rPr lang="en-GB" smtClean="0"/>
              <a:t>‹#›</a:t>
            </a:fld>
            <a:endParaRPr lang="en-GB"/>
          </a:p>
        </p:txBody>
      </p:sp>
    </p:spTree>
    <p:extLst>
      <p:ext uri="{BB962C8B-B14F-4D97-AF65-F5344CB8AC3E}">
        <p14:creationId xmlns:p14="http://schemas.microsoft.com/office/powerpoint/2010/main" val="13746420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497AED4-7C22-494E-946B-24AF06FC351C}" type="datetimeFigureOut">
              <a:rPr lang="en-GB" smtClean="0"/>
              <a:t>20/09/2020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8FB048A-BA2A-4562-97C2-65BAB3E56620}" type="slidenum">
              <a:rPr lang="en-GB" smtClean="0"/>
              <a:t>‹#›</a:t>
            </a:fld>
            <a:endParaRPr lang="en-GB"/>
          </a:p>
        </p:txBody>
      </p:sp>
    </p:spTree>
    <p:extLst>
      <p:ext uri="{BB962C8B-B14F-4D97-AF65-F5344CB8AC3E}">
        <p14:creationId xmlns:p14="http://schemas.microsoft.com/office/powerpoint/2010/main" val="22599449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497AED4-7C22-494E-946B-24AF06FC351C}" type="datetimeFigureOut">
              <a:rPr lang="en-GB" smtClean="0"/>
              <a:t>20/09/2020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8FB048A-BA2A-4562-97C2-65BAB3E56620}" type="slidenum">
              <a:rPr lang="en-GB" smtClean="0"/>
              <a:t>‹#›</a:t>
            </a:fld>
            <a:endParaRPr lang="en-GB"/>
          </a:p>
        </p:txBody>
      </p:sp>
    </p:spTree>
    <p:extLst>
      <p:ext uri="{BB962C8B-B14F-4D97-AF65-F5344CB8AC3E}">
        <p14:creationId xmlns:p14="http://schemas.microsoft.com/office/powerpoint/2010/main" val="40849707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CC99FF"/>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497AED4-7C22-494E-946B-24AF06FC351C}" type="datetimeFigureOut">
              <a:rPr lang="en-GB" smtClean="0"/>
              <a:t>20/09/2020</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FB048A-BA2A-4562-97C2-65BAB3E56620}" type="slidenum">
              <a:rPr lang="en-GB" smtClean="0"/>
              <a:t>‹#›</a:t>
            </a:fld>
            <a:endParaRPr lang="en-GB"/>
          </a:p>
        </p:txBody>
      </p:sp>
    </p:spTree>
    <p:extLst>
      <p:ext uri="{BB962C8B-B14F-4D97-AF65-F5344CB8AC3E}">
        <p14:creationId xmlns:p14="http://schemas.microsoft.com/office/powerpoint/2010/main" val="11805519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hyperlink" Target="http://images.google.co.uk/imgres?imgurl=http://www.nv.cc.va.us/home/cevans/Versailles/Images/People/Clemenceau.jpg&amp;imgrefurl=http://www.nv.cc.va.us/home/cevans/Versailles/diplomats/Clemenceau.html&amp;h=300&amp;w=245&amp;sz=39&amp;hl=en&amp;start=12&amp;tbnid=V3u8cmWLuKc1JM:&amp;tbnh=116&amp;tbnw=95&amp;prev=/images?q=Clemenceau&amp;svnum=10&amp;hl=en&amp;lr=&amp;ie=UTF-8&amp;oe=ISO-8859-1" TargetMode="External"/><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hyperlink" Target="http://images.google.co.uk/imgres?imgurl=http://www.johndclare.net/images/ToV3.George.jpg&amp;imgrefurl=http://www.johndclare.net/peace_treaties3.htm&amp;h=234&amp;w=182&amp;sz=8&amp;hl=en&amp;start=1&amp;tbnid=vPjr5QOVmjDNuM:&amp;tbnh=109&amp;tbnw=85&amp;prev=/images?q=david+lloyd+george&amp;svnum=10&amp;hl=en&amp;lr=&amp;ie=UTF-8&amp;oe=ISO-8859-1" TargetMode="External"/><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hyperlink" Target="http://images.google.co.uk/imgres?imgurl=http://www.johndclare.net/images/ToV3.George.jpg&amp;imgrefurl=http://www.johndclare.net/peace_treaties3.htm&amp;h=234&amp;w=182&amp;sz=8&amp;hl=en&amp;start=1&amp;tbnid=vPjr5QOVmjDNuM:&amp;tbnh=109&amp;tbnw=85&amp;prev=/images?q=david+lloyd+george&amp;svnum=10&amp;hl=en&amp;lr=&amp;ie=UTF-8&amp;oe=ISO-8859-1" TargetMode="External"/><Relationship Id="rId7" Type="http://schemas.openxmlformats.org/officeDocument/2006/relationships/image" Target="../media/image9.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4.jpeg"/><Relationship Id="rId5" Type="http://schemas.openxmlformats.org/officeDocument/2006/relationships/hyperlink" Target="http://images.google.co.uk/imgres?imgurl=http://www.nv.cc.va.us/home/cevans/Versailles/Images/People/Clemenceau.jpg&amp;imgrefurl=http://www.nv.cc.va.us/home/cevans/Versailles/diplomats/Clemenceau.html&amp;h=300&amp;w=245&amp;sz=39&amp;hl=en&amp;start=12&amp;tbnid=V3u8cmWLuKc1JM:&amp;tbnh=116&amp;tbnw=95&amp;prev=/images?q=Clemenceau&amp;svnum=10&amp;hl=en&amp;lr=&amp;ie=UTF-8&amp;oe=ISO-8859-1" TargetMode="External"/><Relationship Id="rId4" Type="http://schemas.openxmlformats.org/officeDocument/2006/relationships/image" Target="../media/image3.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images.google.co.uk/imgres?imgurl=http://www.johndclare.net/images/ToV3.George.jpg&amp;imgrefurl=http://www.johndclare.net/peace_treaties3.htm&amp;h=234&amp;w=182&amp;sz=8&amp;hl=en&amp;start=1&amp;tbnid=vPjr5QOVmjDNuM:&amp;tbnh=109&amp;tbnw=85&amp;prev=/images?q=david+lloyd+george&amp;svnum=10&amp;hl=en&amp;lr=&amp;ie=UTF-8&amp;oe=ISO-8859-1" TargetMode="External"/><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hyperlink" Target="http://images.google.co.uk/imgres?imgurl=http://www.nv.cc.va.us/home/cevans/Versailles/Images/People/Clemenceau.jpg&amp;imgrefurl=http://www.nv.cc.va.us/home/cevans/Versailles/diplomats/Clemenceau.html&amp;h=300&amp;w=245&amp;sz=39&amp;hl=en&amp;start=12&amp;tbnid=V3u8cmWLuKc1JM:&amp;tbnh=116&amp;tbnw=95&amp;prev=/images?q=Clemenceau&amp;svnum=10&amp;hl=en&amp;lr=&amp;ie=UTF-8&amp;oe=ISO-8859-1" TargetMode="Externa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ideo" Target="https://www.youtube.com/embed/gKzZ1OwPXgk" TargetMode="Externa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37357" t="24621" r="11536" b="36674"/>
          <a:stretch/>
        </p:blipFill>
        <p:spPr>
          <a:xfrm>
            <a:off x="1510937" y="164737"/>
            <a:ext cx="9144363" cy="5540295"/>
          </a:xfrm>
          <a:prstGeom prst="rect">
            <a:avLst/>
          </a:prstGeom>
        </p:spPr>
      </p:pic>
      <p:sp>
        <p:nvSpPr>
          <p:cNvPr id="3" name="Rectangle 2"/>
          <p:cNvSpPr/>
          <p:nvPr/>
        </p:nvSpPr>
        <p:spPr>
          <a:xfrm>
            <a:off x="294640" y="5832929"/>
            <a:ext cx="11576956" cy="898071"/>
          </a:xfrm>
          <a:prstGeom prst="rect">
            <a:avLst/>
          </a:prstGeom>
          <a:solidFill>
            <a:schemeClr val="accent6">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a:solidFill>
                  <a:schemeClr val="tx1"/>
                </a:solidFill>
                <a:latin typeface="Comic Sans MS" panose="030F0702030302020204" pitchFamily="66" charset="0"/>
              </a:rPr>
              <a:t>DO NOW!!! (please)</a:t>
            </a:r>
          </a:p>
          <a:p>
            <a:pPr algn="ctr"/>
            <a:r>
              <a:rPr lang="en-GB" sz="2000" dirty="0">
                <a:solidFill>
                  <a:schemeClr val="tx1"/>
                </a:solidFill>
                <a:latin typeface="Comic Sans MS" panose="030F0702030302020204" pitchFamily="66" charset="0"/>
              </a:rPr>
              <a:t>In your own words, what were Clemenceau’s arguments as set out in Source 4?</a:t>
            </a:r>
          </a:p>
        </p:txBody>
      </p:sp>
    </p:spTree>
    <p:extLst>
      <p:ext uri="{BB962C8B-B14F-4D97-AF65-F5344CB8AC3E}">
        <p14:creationId xmlns:p14="http://schemas.microsoft.com/office/powerpoint/2010/main" val="18514642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Elbow Connector 3"/>
          <p:cNvCxnSpPr/>
          <p:nvPr/>
        </p:nvCxnSpPr>
        <p:spPr>
          <a:xfrm flipV="1">
            <a:off x="6471520" y="2338211"/>
            <a:ext cx="2715328" cy="1522839"/>
          </a:xfrm>
          <a:prstGeom prst="bent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 name="Rounded Rectangle 4"/>
          <p:cNvSpPr/>
          <p:nvPr/>
        </p:nvSpPr>
        <p:spPr>
          <a:xfrm>
            <a:off x="9206356" y="1543687"/>
            <a:ext cx="1483113" cy="964581"/>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dirty="0">
                <a:solidFill>
                  <a:srgbClr val="002060"/>
                </a:solidFill>
                <a:latin typeface="Comic Sans MS" panose="030F0702030302020204" pitchFamily="66" charset="0"/>
              </a:rPr>
              <a:t>The </a:t>
            </a:r>
            <a:r>
              <a:rPr lang="en-GB" sz="1050" b="1" dirty="0">
                <a:solidFill>
                  <a:srgbClr val="002060"/>
                </a:solidFill>
                <a:latin typeface="Comic Sans MS" panose="030F0702030302020204" pitchFamily="66" charset="0"/>
              </a:rPr>
              <a:t>League of Nations </a:t>
            </a:r>
            <a:r>
              <a:rPr lang="en-GB" sz="1050" dirty="0">
                <a:solidFill>
                  <a:srgbClr val="002060"/>
                </a:solidFill>
                <a:latin typeface="Comic Sans MS" panose="030F0702030302020204" pitchFamily="66" charset="0"/>
              </a:rPr>
              <a:t>was formed, but Germany was not allowed to join.</a:t>
            </a:r>
          </a:p>
        </p:txBody>
      </p:sp>
      <p:cxnSp>
        <p:nvCxnSpPr>
          <p:cNvPr id="8" name="Elbow Connector 7"/>
          <p:cNvCxnSpPr>
            <a:stCxn id="2" idx="3"/>
          </p:cNvCxnSpPr>
          <p:nvPr/>
        </p:nvCxnSpPr>
        <p:spPr>
          <a:xfrm flipV="1">
            <a:off x="6555153" y="3016345"/>
            <a:ext cx="2651203" cy="1149969"/>
          </a:xfrm>
          <a:prstGeom prst="bent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 name="Rounded Rectangle 8"/>
          <p:cNvSpPr/>
          <p:nvPr/>
        </p:nvSpPr>
        <p:spPr>
          <a:xfrm>
            <a:off x="9206356" y="2527781"/>
            <a:ext cx="1483113" cy="964581"/>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dirty="0">
                <a:solidFill>
                  <a:srgbClr val="002060"/>
                </a:solidFill>
                <a:latin typeface="Comic Sans MS" panose="030F0702030302020204" pitchFamily="66" charset="0"/>
              </a:rPr>
              <a:t>The German army was limited to 100,000 men, and </a:t>
            </a:r>
            <a:r>
              <a:rPr lang="en-GB" sz="1050" b="1" dirty="0">
                <a:solidFill>
                  <a:srgbClr val="002060"/>
                </a:solidFill>
                <a:latin typeface="Comic Sans MS" panose="030F0702030302020204" pitchFamily="66" charset="0"/>
              </a:rPr>
              <a:t>conscription</a:t>
            </a:r>
            <a:r>
              <a:rPr lang="en-GB" sz="1050" dirty="0">
                <a:solidFill>
                  <a:srgbClr val="002060"/>
                </a:solidFill>
                <a:latin typeface="Comic Sans MS" panose="030F0702030302020204" pitchFamily="66" charset="0"/>
              </a:rPr>
              <a:t> was not allowed.</a:t>
            </a:r>
          </a:p>
        </p:txBody>
      </p:sp>
      <p:cxnSp>
        <p:nvCxnSpPr>
          <p:cNvPr id="10" name="Elbow Connector 9"/>
          <p:cNvCxnSpPr>
            <a:endCxn id="12" idx="1"/>
          </p:cNvCxnSpPr>
          <p:nvPr/>
        </p:nvCxnSpPr>
        <p:spPr>
          <a:xfrm>
            <a:off x="6471519" y="4471577"/>
            <a:ext cx="2246970" cy="237312"/>
          </a:xfrm>
          <a:prstGeom prst="bent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Rounded Rectangle 11"/>
          <p:cNvSpPr/>
          <p:nvPr/>
        </p:nvSpPr>
        <p:spPr>
          <a:xfrm>
            <a:off x="8718489" y="3519542"/>
            <a:ext cx="1912436" cy="2378694"/>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dirty="0">
              <a:solidFill>
                <a:srgbClr val="002060"/>
              </a:solidFill>
              <a:latin typeface="Comic Sans MS" panose="030F0702030302020204" pitchFamily="66" charset="0"/>
            </a:endParaRPr>
          </a:p>
          <a:p>
            <a:pPr algn="ctr"/>
            <a:endParaRPr lang="en-GB" sz="1050" dirty="0">
              <a:solidFill>
                <a:srgbClr val="002060"/>
              </a:solidFill>
              <a:latin typeface="Comic Sans MS" panose="030F0702030302020204" pitchFamily="66" charset="0"/>
            </a:endParaRPr>
          </a:p>
          <a:p>
            <a:pPr algn="ctr"/>
            <a:endParaRPr lang="en-GB" sz="1050" dirty="0">
              <a:solidFill>
                <a:srgbClr val="002060"/>
              </a:solidFill>
              <a:latin typeface="Comic Sans MS" panose="030F0702030302020204" pitchFamily="66" charset="0"/>
            </a:endParaRPr>
          </a:p>
          <a:p>
            <a:pPr algn="ctr"/>
            <a:endParaRPr lang="en-GB" sz="1050" dirty="0">
              <a:solidFill>
                <a:srgbClr val="002060"/>
              </a:solidFill>
              <a:latin typeface="Comic Sans MS" panose="030F0702030302020204" pitchFamily="66" charset="0"/>
            </a:endParaRPr>
          </a:p>
          <a:p>
            <a:pPr algn="ctr"/>
            <a:endParaRPr lang="en-GB" sz="1050" dirty="0">
              <a:solidFill>
                <a:srgbClr val="002060"/>
              </a:solidFill>
              <a:latin typeface="Comic Sans MS" panose="030F0702030302020204" pitchFamily="66" charset="0"/>
            </a:endParaRPr>
          </a:p>
          <a:p>
            <a:pPr algn="ctr"/>
            <a:endParaRPr lang="en-GB" sz="1050" dirty="0">
              <a:solidFill>
                <a:srgbClr val="002060"/>
              </a:solidFill>
              <a:latin typeface="Comic Sans MS" panose="030F0702030302020204" pitchFamily="66" charset="0"/>
            </a:endParaRPr>
          </a:p>
          <a:p>
            <a:pPr algn="ctr"/>
            <a:r>
              <a:rPr lang="en-GB" sz="1050" dirty="0">
                <a:solidFill>
                  <a:srgbClr val="002060"/>
                </a:solidFill>
                <a:latin typeface="Comic Sans MS" panose="030F0702030302020204" pitchFamily="66" charset="0"/>
              </a:rPr>
              <a:t>Germany was split in two by the Polish corridor (the land that was transferred to Poland by Versailles Treaty). This land was given to Poland to allow them to have access to the sea.</a:t>
            </a:r>
          </a:p>
        </p:txBody>
      </p:sp>
      <p:cxnSp>
        <p:nvCxnSpPr>
          <p:cNvPr id="14" name="Elbow Connector 13"/>
          <p:cNvCxnSpPr/>
          <p:nvPr/>
        </p:nvCxnSpPr>
        <p:spPr>
          <a:xfrm rot="16200000" flipH="1">
            <a:off x="6113204" y="4528808"/>
            <a:ext cx="748526" cy="634065"/>
          </a:xfrm>
          <a:prstGeom prst="bent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 name="Rounded Rectangle 15"/>
          <p:cNvSpPr/>
          <p:nvPr/>
        </p:nvSpPr>
        <p:spPr>
          <a:xfrm>
            <a:off x="6555152" y="5220102"/>
            <a:ext cx="2107580" cy="664892"/>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dirty="0">
                <a:solidFill>
                  <a:srgbClr val="002060"/>
                </a:solidFill>
                <a:latin typeface="Comic Sans MS" panose="030F0702030302020204" pitchFamily="66" charset="0"/>
              </a:rPr>
              <a:t>Danzig was taken from Germany and made a free city under the League of Nations control.</a:t>
            </a:r>
          </a:p>
        </p:txBody>
      </p:sp>
      <p:cxnSp>
        <p:nvCxnSpPr>
          <p:cNvPr id="17" name="Elbow Connector 16"/>
          <p:cNvCxnSpPr/>
          <p:nvPr/>
        </p:nvCxnSpPr>
        <p:spPr>
          <a:xfrm rot="16200000" flipH="1">
            <a:off x="5533421" y="5008228"/>
            <a:ext cx="1474752" cy="401448"/>
          </a:xfrm>
          <a:prstGeom prst="bentConnector3">
            <a:avLst>
              <a:gd name="adj1" fmla="val 50000"/>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2" name="Rounded Rectangle 21"/>
          <p:cNvSpPr/>
          <p:nvPr/>
        </p:nvSpPr>
        <p:spPr>
          <a:xfrm>
            <a:off x="6270797" y="5946327"/>
            <a:ext cx="3102827" cy="664892"/>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dirty="0">
                <a:solidFill>
                  <a:srgbClr val="002060"/>
                </a:solidFill>
                <a:latin typeface="Comic Sans MS" panose="030F0702030302020204" pitchFamily="66" charset="0"/>
              </a:rPr>
              <a:t>The Saar was an important industrial part of Germany; there were many coal mines in this area; it was put under the control of the League of Nations for 15 years.</a:t>
            </a:r>
          </a:p>
        </p:txBody>
      </p:sp>
      <p:cxnSp>
        <p:nvCxnSpPr>
          <p:cNvPr id="24" name="Elbow Connector 23"/>
          <p:cNvCxnSpPr/>
          <p:nvPr/>
        </p:nvCxnSpPr>
        <p:spPr>
          <a:xfrm rot="5400000">
            <a:off x="5062283" y="5019381"/>
            <a:ext cx="1321423" cy="225812"/>
          </a:xfrm>
          <a:prstGeom prst="bent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6" name="Rounded Rectangle 25"/>
          <p:cNvSpPr/>
          <p:nvPr/>
        </p:nvSpPr>
        <p:spPr>
          <a:xfrm>
            <a:off x="3135910" y="5792999"/>
            <a:ext cx="3102827" cy="818221"/>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dirty="0">
                <a:solidFill>
                  <a:srgbClr val="002060"/>
                </a:solidFill>
                <a:latin typeface="Comic Sans MS" panose="030F0702030302020204" pitchFamily="66" charset="0"/>
              </a:rPr>
              <a:t>Germany lost 10 per cent of its land, including: Alsace Lorraine, which was returned to France; </a:t>
            </a:r>
            <a:r>
              <a:rPr lang="en-GB" sz="1050" dirty="0" err="1">
                <a:solidFill>
                  <a:srgbClr val="002060"/>
                </a:solidFill>
                <a:latin typeface="Comic Sans MS" panose="030F0702030302020204" pitchFamily="66" charset="0"/>
              </a:rPr>
              <a:t>Eupen</a:t>
            </a:r>
            <a:r>
              <a:rPr lang="en-GB" sz="1050" dirty="0">
                <a:solidFill>
                  <a:srgbClr val="002060"/>
                </a:solidFill>
                <a:latin typeface="Comic Sans MS" panose="030F0702030302020204" pitchFamily="66" charset="0"/>
              </a:rPr>
              <a:t> and </a:t>
            </a:r>
            <a:r>
              <a:rPr lang="en-GB" sz="1050" dirty="0" err="1">
                <a:solidFill>
                  <a:srgbClr val="002060"/>
                </a:solidFill>
                <a:latin typeface="Comic Sans MS" panose="030F0702030302020204" pitchFamily="66" charset="0"/>
              </a:rPr>
              <a:t>Malmedy</a:t>
            </a:r>
            <a:r>
              <a:rPr lang="en-GB" sz="1050" dirty="0">
                <a:solidFill>
                  <a:srgbClr val="002060"/>
                </a:solidFill>
                <a:latin typeface="Comic Sans MS" panose="030F0702030302020204" pitchFamily="66" charset="0"/>
              </a:rPr>
              <a:t>, which was given to Belgium; and North Schleswig, which was given to Denmark.</a:t>
            </a:r>
          </a:p>
        </p:txBody>
      </p:sp>
      <p:cxnSp>
        <p:nvCxnSpPr>
          <p:cNvPr id="27" name="Elbow Connector 26"/>
          <p:cNvCxnSpPr/>
          <p:nvPr/>
        </p:nvCxnSpPr>
        <p:spPr>
          <a:xfrm rot="10800000" flipV="1">
            <a:off x="4430683" y="4460424"/>
            <a:ext cx="945232" cy="379144"/>
          </a:xfrm>
          <a:prstGeom prst="bentConnector3">
            <a:avLst>
              <a:gd name="adj1" fmla="val 50000"/>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9" name="Rounded Rectangle 28"/>
          <p:cNvSpPr/>
          <p:nvPr/>
        </p:nvSpPr>
        <p:spPr>
          <a:xfrm>
            <a:off x="1767093" y="4607134"/>
            <a:ext cx="2670720" cy="1150667"/>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050" dirty="0">
                <a:solidFill>
                  <a:srgbClr val="002060"/>
                </a:solidFill>
                <a:latin typeface="Comic Sans MS" panose="030F0702030302020204" pitchFamily="66" charset="0"/>
              </a:rPr>
              <a:t>Germany’s colonies in </a:t>
            </a:r>
          </a:p>
          <a:p>
            <a:r>
              <a:rPr lang="en-GB" sz="1050" dirty="0">
                <a:solidFill>
                  <a:srgbClr val="002060"/>
                </a:solidFill>
                <a:latin typeface="Comic Sans MS" panose="030F0702030302020204" pitchFamily="66" charset="0"/>
              </a:rPr>
              <a:t>Africa were given as </a:t>
            </a:r>
          </a:p>
          <a:p>
            <a:r>
              <a:rPr lang="en-GB" sz="1050" dirty="0">
                <a:solidFill>
                  <a:srgbClr val="002060"/>
                </a:solidFill>
                <a:latin typeface="Comic Sans MS" panose="030F0702030302020204" pitchFamily="66" charset="0"/>
              </a:rPr>
              <a:t>mandates to the League </a:t>
            </a:r>
          </a:p>
          <a:p>
            <a:r>
              <a:rPr lang="en-GB" sz="1050" dirty="0">
                <a:solidFill>
                  <a:srgbClr val="002060"/>
                </a:solidFill>
                <a:latin typeface="Comic Sans MS" panose="030F0702030302020204" pitchFamily="66" charset="0"/>
              </a:rPr>
              <a:t>of Nations, which meant </a:t>
            </a:r>
          </a:p>
          <a:p>
            <a:r>
              <a:rPr lang="en-GB" sz="1050" dirty="0">
                <a:solidFill>
                  <a:srgbClr val="002060"/>
                </a:solidFill>
                <a:latin typeface="Comic Sans MS" panose="030F0702030302020204" pitchFamily="66" charset="0"/>
              </a:rPr>
              <a:t>that Britain and France </a:t>
            </a:r>
          </a:p>
          <a:p>
            <a:r>
              <a:rPr lang="en-GB" sz="1050" dirty="0">
                <a:solidFill>
                  <a:srgbClr val="002060"/>
                </a:solidFill>
                <a:latin typeface="Comic Sans MS" panose="030F0702030302020204" pitchFamily="66" charset="0"/>
              </a:rPr>
              <a:t>controlled them.</a:t>
            </a:r>
          </a:p>
        </p:txBody>
      </p:sp>
      <p:cxnSp>
        <p:nvCxnSpPr>
          <p:cNvPr id="31" name="Elbow Connector 30"/>
          <p:cNvCxnSpPr/>
          <p:nvPr/>
        </p:nvCxnSpPr>
        <p:spPr>
          <a:xfrm rot="5400000" flipH="1" flipV="1">
            <a:off x="6019547" y="2209276"/>
            <a:ext cx="1957736" cy="1494263"/>
          </a:xfrm>
          <a:prstGeom prst="bentConnector3">
            <a:avLst>
              <a:gd name="adj1" fmla="val 50000"/>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3" name="Rounded Rectangle 32"/>
          <p:cNvSpPr/>
          <p:nvPr/>
        </p:nvSpPr>
        <p:spPr>
          <a:xfrm>
            <a:off x="6939867" y="1552046"/>
            <a:ext cx="2246981" cy="423052"/>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dirty="0">
                <a:solidFill>
                  <a:srgbClr val="002060"/>
                </a:solidFill>
                <a:latin typeface="Comic Sans MS" panose="030F0702030302020204" pitchFamily="66" charset="0"/>
              </a:rPr>
              <a:t>Germany was not allowed tanks, submarines of an air force.</a:t>
            </a:r>
          </a:p>
        </p:txBody>
      </p:sp>
      <p:cxnSp>
        <p:nvCxnSpPr>
          <p:cNvPr id="37" name="Elbow Connector 36"/>
          <p:cNvCxnSpPr/>
          <p:nvPr/>
        </p:nvCxnSpPr>
        <p:spPr>
          <a:xfrm rot="5400000" flipH="1" flipV="1">
            <a:off x="5448397" y="3214275"/>
            <a:ext cx="1034277" cy="259271"/>
          </a:xfrm>
          <a:prstGeom prst="bentConnector3">
            <a:avLst>
              <a:gd name="adj1" fmla="val 50000"/>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0" name="Rounded Rectangle 39"/>
          <p:cNvSpPr/>
          <p:nvPr/>
        </p:nvSpPr>
        <p:spPr>
          <a:xfrm>
            <a:off x="5763428" y="1753466"/>
            <a:ext cx="1156933" cy="1073304"/>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i="1" dirty="0">
                <a:solidFill>
                  <a:srgbClr val="002060"/>
                </a:solidFill>
                <a:latin typeface="Comic Sans MS" panose="030F0702030302020204" pitchFamily="66" charset="0"/>
              </a:rPr>
              <a:t>Anschluss</a:t>
            </a:r>
            <a:r>
              <a:rPr lang="en-GB" sz="1050" dirty="0">
                <a:solidFill>
                  <a:srgbClr val="002060"/>
                </a:solidFill>
                <a:latin typeface="Comic Sans MS" panose="030F0702030302020204" pitchFamily="66" charset="0"/>
              </a:rPr>
              <a:t> (union) between Germany and Austria was forbidden.</a:t>
            </a:r>
          </a:p>
        </p:txBody>
      </p:sp>
      <p:cxnSp>
        <p:nvCxnSpPr>
          <p:cNvPr id="42" name="Elbow Connector 41"/>
          <p:cNvCxnSpPr>
            <a:stCxn id="2" idx="1"/>
          </p:cNvCxnSpPr>
          <p:nvPr/>
        </p:nvCxnSpPr>
        <p:spPr>
          <a:xfrm rot="10800000">
            <a:off x="3987585" y="4019256"/>
            <a:ext cx="1321419" cy="147059"/>
          </a:xfrm>
          <a:prstGeom prst="bent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5" name="Rounded Rectangle 44"/>
          <p:cNvSpPr/>
          <p:nvPr/>
        </p:nvSpPr>
        <p:spPr>
          <a:xfrm>
            <a:off x="1652796" y="3383638"/>
            <a:ext cx="2334788" cy="1158504"/>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dirty="0">
                <a:solidFill>
                  <a:srgbClr val="002060"/>
                </a:solidFill>
                <a:latin typeface="Comic Sans MS" panose="030F0702030302020204" pitchFamily="66" charset="0"/>
              </a:rPr>
              <a:t>Article 232: Germany was blamed for the war and had to pay reparations to the winners; in 1921, the figure was agreed at £6,600 million; it was estimated this would take until 1988 to pay back!</a:t>
            </a:r>
          </a:p>
        </p:txBody>
      </p:sp>
      <p:cxnSp>
        <p:nvCxnSpPr>
          <p:cNvPr id="46" name="Elbow Connector 45"/>
          <p:cNvCxnSpPr/>
          <p:nvPr/>
        </p:nvCxnSpPr>
        <p:spPr>
          <a:xfrm rot="10800000">
            <a:off x="4163216" y="3150160"/>
            <a:ext cx="1145788" cy="823797"/>
          </a:xfrm>
          <a:prstGeom prst="bent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9" name="Rounded Rectangle 48"/>
          <p:cNvSpPr/>
          <p:nvPr/>
        </p:nvSpPr>
        <p:spPr>
          <a:xfrm>
            <a:off x="1637464" y="2482133"/>
            <a:ext cx="2528541" cy="834596"/>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dirty="0">
                <a:solidFill>
                  <a:srgbClr val="002060"/>
                </a:solidFill>
                <a:latin typeface="Comic Sans MS" panose="030F0702030302020204" pitchFamily="66" charset="0"/>
              </a:rPr>
              <a:t>The Rhineland, a strip of land on the border between Germany and France, was to be </a:t>
            </a:r>
            <a:r>
              <a:rPr lang="en-GB" sz="1050" b="1" dirty="0">
                <a:solidFill>
                  <a:srgbClr val="002060"/>
                </a:solidFill>
                <a:latin typeface="Comic Sans MS" panose="030F0702030302020204" pitchFamily="66" charset="0"/>
              </a:rPr>
              <a:t>demilitarised</a:t>
            </a:r>
            <a:r>
              <a:rPr lang="en-GB" sz="1050" dirty="0">
                <a:solidFill>
                  <a:srgbClr val="002060"/>
                </a:solidFill>
                <a:latin typeface="Comic Sans MS" panose="030F0702030302020204" pitchFamily="66" charset="0"/>
              </a:rPr>
              <a:t>; this meant that Germany could not put an army or defences in this area.</a:t>
            </a:r>
          </a:p>
        </p:txBody>
      </p:sp>
      <p:sp>
        <p:nvSpPr>
          <p:cNvPr id="62" name="Rounded Rectangle 61"/>
          <p:cNvSpPr/>
          <p:nvPr/>
        </p:nvSpPr>
        <p:spPr>
          <a:xfrm>
            <a:off x="1652796" y="1596488"/>
            <a:ext cx="2708340" cy="834596"/>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dirty="0">
                <a:solidFill>
                  <a:srgbClr val="002060"/>
                </a:solidFill>
                <a:latin typeface="Comic Sans MS" panose="030F0702030302020204" pitchFamily="66" charset="0"/>
              </a:rPr>
              <a:t>Article 231 of the Treaty was the war guilt </a:t>
            </a:r>
            <a:r>
              <a:rPr lang="en-GB" sz="1050" b="1" dirty="0">
                <a:solidFill>
                  <a:srgbClr val="002060"/>
                </a:solidFill>
                <a:latin typeface="Comic Sans MS" panose="030F0702030302020204" pitchFamily="66" charset="0"/>
              </a:rPr>
              <a:t>clause</a:t>
            </a:r>
            <a:r>
              <a:rPr lang="en-GB" sz="1050" dirty="0">
                <a:solidFill>
                  <a:srgbClr val="002060"/>
                </a:solidFill>
                <a:latin typeface="Comic Sans MS" panose="030F0702030302020204" pitchFamily="66" charset="0"/>
              </a:rPr>
              <a:t>: Germany and their allies had to take full responsibility for starting the war; this was the term that Germany hated the most.</a:t>
            </a:r>
          </a:p>
        </p:txBody>
      </p:sp>
      <p:cxnSp>
        <p:nvCxnSpPr>
          <p:cNvPr id="61" name="Elbow Connector 60"/>
          <p:cNvCxnSpPr/>
          <p:nvPr/>
        </p:nvCxnSpPr>
        <p:spPr>
          <a:xfrm rot="16200000" flipV="1">
            <a:off x="4098665" y="2621085"/>
            <a:ext cx="1500703" cy="1120703"/>
          </a:xfrm>
          <a:prstGeom prst="bentConnector3">
            <a:avLst>
              <a:gd name="adj1" fmla="val 5390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 name="Rounded Rectangle 1"/>
          <p:cNvSpPr/>
          <p:nvPr/>
        </p:nvSpPr>
        <p:spPr>
          <a:xfrm>
            <a:off x="5309004" y="3861049"/>
            <a:ext cx="1246149" cy="610529"/>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350" b="1" dirty="0">
                <a:solidFill>
                  <a:srgbClr val="002060"/>
                </a:solidFill>
                <a:latin typeface="Comic Sans MS" panose="030F0702030302020204" pitchFamily="66" charset="0"/>
              </a:rPr>
              <a:t>Treaty of Versailles</a:t>
            </a:r>
          </a:p>
        </p:txBody>
      </p:sp>
      <p:sp>
        <p:nvSpPr>
          <p:cNvPr id="1031" name="Rounded Rectangle 1030"/>
          <p:cNvSpPr/>
          <p:nvPr/>
        </p:nvSpPr>
        <p:spPr>
          <a:xfrm>
            <a:off x="4411331" y="1596488"/>
            <a:ext cx="1301903" cy="1503142"/>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a:solidFill>
                  <a:srgbClr val="002060"/>
                </a:solidFill>
                <a:latin typeface="Comic Sans MS" panose="030F0702030302020204" pitchFamily="66" charset="0"/>
              </a:rPr>
              <a:t>The German navy was limited to 15,000 men, 1500 officers and only 6 battleships; the size and number of other ships was also limited.</a:t>
            </a:r>
          </a:p>
        </p:txBody>
      </p:sp>
      <p:cxnSp>
        <p:nvCxnSpPr>
          <p:cNvPr id="1033" name="Straight Arrow Connector 1032"/>
          <p:cNvCxnSpPr/>
          <p:nvPr/>
        </p:nvCxnSpPr>
        <p:spPr>
          <a:xfrm flipV="1">
            <a:off x="5551543" y="3099629"/>
            <a:ext cx="2786" cy="76142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32" name="Picture 31"/>
          <p:cNvPicPr>
            <a:picLocks noChangeAspect="1"/>
          </p:cNvPicPr>
          <p:nvPr/>
        </p:nvPicPr>
        <p:blipFill rotWithShape="1">
          <a:blip r:embed="rId3"/>
          <a:srcRect l="26389" t="40941" r="37734" b="17149"/>
          <a:stretch/>
        </p:blipFill>
        <p:spPr>
          <a:xfrm>
            <a:off x="3394183" y="4739210"/>
            <a:ext cx="994684" cy="929530"/>
          </a:xfrm>
          <a:prstGeom prst="rect">
            <a:avLst/>
          </a:prstGeom>
        </p:spPr>
      </p:pic>
      <p:pic>
        <p:nvPicPr>
          <p:cNvPr id="34" name="Picture 33"/>
          <p:cNvPicPr>
            <a:picLocks noChangeAspect="1"/>
          </p:cNvPicPr>
          <p:nvPr/>
        </p:nvPicPr>
        <p:blipFill rotWithShape="1">
          <a:blip r:embed="rId4"/>
          <a:srcRect l="38285" t="28939" r="7251" b="15943"/>
          <a:stretch/>
        </p:blipFill>
        <p:spPr>
          <a:xfrm>
            <a:off x="9076650" y="3546727"/>
            <a:ext cx="1225850" cy="992456"/>
          </a:xfrm>
          <a:prstGeom prst="rect">
            <a:avLst/>
          </a:prstGeom>
        </p:spPr>
      </p:pic>
      <p:sp>
        <p:nvSpPr>
          <p:cNvPr id="3" name="TextBox 2"/>
          <p:cNvSpPr txBox="1"/>
          <p:nvPr/>
        </p:nvSpPr>
        <p:spPr>
          <a:xfrm>
            <a:off x="1669658" y="48186"/>
            <a:ext cx="8851025" cy="1477328"/>
          </a:xfrm>
          <a:prstGeom prst="rect">
            <a:avLst/>
          </a:prstGeom>
          <a:solidFill>
            <a:schemeClr val="accent4">
              <a:lumMod val="20000"/>
              <a:lumOff val="80000"/>
            </a:schemeClr>
          </a:solidFill>
          <a:ln w="28575">
            <a:solidFill>
              <a:srgbClr val="7030A0"/>
            </a:solidFill>
          </a:ln>
        </p:spPr>
        <p:txBody>
          <a:bodyPr wrap="square" rtlCol="0">
            <a:spAutoFit/>
          </a:bodyPr>
          <a:lstStyle/>
          <a:p>
            <a:r>
              <a:rPr lang="en-GB" b="1" u="sng" dirty="0">
                <a:latin typeface="Comic Sans MS" panose="030F0702030302020204" pitchFamily="66" charset="0"/>
              </a:rPr>
              <a:t>DO NOW: </a:t>
            </a:r>
          </a:p>
          <a:p>
            <a:r>
              <a:rPr lang="en-GB" dirty="0">
                <a:latin typeface="Comic Sans MS" panose="030F0702030302020204" pitchFamily="66" charset="0"/>
              </a:rPr>
              <a:t>Using the information show below)can you add annotations to your Gargle/Brat diagram from yesterday?</a:t>
            </a:r>
          </a:p>
          <a:p>
            <a:r>
              <a:rPr lang="en-GB" dirty="0">
                <a:latin typeface="Comic Sans MS" panose="030F0702030302020204" pitchFamily="66" charset="0"/>
              </a:rPr>
              <a:t>Specific examples are needed for Grade 4 and above e.g. No planes, tanks or subs. </a:t>
            </a:r>
          </a:p>
        </p:txBody>
      </p:sp>
    </p:spTree>
    <p:extLst>
      <p:ext uri="{BB962C8B-B14F-4D97-AF65-F5344CB8AC3E}">
        <p14:creationId xmlns:p14="http://schemas.microsoft.com/office/powerpoint/2010/main" val="38531638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775520" y="94610"/>
            <a:ext cx="8640960" cy="954107"/>
          </a:xfrm>
          <a:prstGeom prst="rect">
            <a:avLst/>
          </a:prstGeom>
          <a:noFill/>
        </p:spPr>
        <p:txBody>
          <a:bodyPr wrap="square" rtlCol="0">
            <a:spAutoFit/>
          </a:bodyPr>
          <a:lstStyle/>
          <a:p>
            <a:pPr algn="ctr"/>
            <a:r>
              <a:rPr lang="en-GB" sz="2800" b="1" u="sng" dirty="0">
                <a:latin typeface="Comic Sans MS" panose="030F0702030302020204" pitchFamily="66" charset="0"/>
              </a:rPr>
              <a:t>Lesson Intent: Were the Big 3 happy with the terms of the Treaty of Versailles?</a:t>
            </a:r>
          </a:p>
        </p:txBody>
      </p:sp>
      <p:sp>
        <p:nvSpPr>
          <p:cNvPr id="5" name="Rectangle: Rounded Corners 2">
            <a:extLst>
              <a:ext uri="{FF2B5EF4-FFF2-40B4-BE49-F238E27FC236}">
                <a16:creationId xmlns:a16="http://schemas.microsoft.com/office/drawing/2014/main" id="{E155A35D-C58A-442F-A3BD-7B12E39D9640}"/>
              </a:ext>
            </a:extLst>
          </p:cNvPr>
          <p:cNvSpPr/>
          <p:nvPr/>
        </p:nvSpPr>
        <p:spPr>
          <a:xfrm>
            <a:off x="1775520" y="1484784"/>
            <a:ext cx="3960440" cy="2016224"/>
          </a:xfrm>
          <a:prstGeom prst="roundRect">
            <a:avLst/>
          </a:prstGeom>
          <a:solidFill>
            <a:srgbClr val="FFFF0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DC7DB0C1-21D3-41B3-9176-0FF4C5C5D9B1}"/>
              </a:ext>
            </a:extLst>
          </p:cNvPr>
          <p:cNvSpPr/>
          <p:nvPr/>
        </p:nvSpPr>
        <p:spPr>
          <a:xfrm>
            <a:off x="1847528" y="1623419"/>
            <a:ext cx="3816424" cy="1631216"/>
          </a:xfrm>
          <a:prstGeom prst="rect">
            <a:avLst/>
          </a:prstGeom>
        </p:spPr>
        <p:txBody>
          <a:bodyPr wrap="square">
            <a:spAutoFit/>
          </a:bodyPr>
          <a:lstStyle/>
          <a:p>
            <a:pPr eaLnBrk="1" hangingPunct="1">
              <a:defRPr/>
            </a:pPr>
            <a:r>
              <a:rPr lang="en-GB" altLang="en-US" sz="2000" b="1" u="sng" dirty="0">
                <a:latin typeface="Comic Sans MS" panose="030F0702030302020204" pitchFamily="66" charset="0"/>
              </a:rPr>
              <a:t>BASIC (1-2):</a:t>
            </a:r>
          </a:p>
          <a:p>
            <a:pPr eaLnBrk="1" hangingPunct="1">
              <a:defRPr/>
            </a:pPr>
            <a:endParaRPr lang="en-GB" altLang="en-US" sz="2000" dirty="0">
              <a:latin typeface="Comic Sans MS" panose="030F0702030302020204" pitchFamily="66" charset="0"/>
            </a:endParaRPr>
          </a:p>
          <a:p>
            <a:pPr marL="342900" indent="-342900">
              <a:buFont typeface="Arial" panose="020B0604020202020204" pitchFamily="34" charset="0"/>
              <a:buChar char="•"/>
            </a:pPr>
            <a:r>
              <a:rPr lang="en-GB" altLang="en-US" sz="2000" dirty="0">
                <a:latin typeface="Comic Sans MS" panose="030F0702030302020204" pitchFamily="66" charset="0"/>
              </a:rPr>
              <a:t>To </a:t>
            </a:r>
            <a:r>
              <a:rPr lang="en-GB" altLang="en-US" sz="2000" dirty="0">
                <a:solidFill>
                  <a:srgbClr val="FF0000"/>
                </a:solidFill>
                <a:latin typeface="Comic Sans MS" panose="030F0702030302020204" pitchFamily="66" charset="0"/>
              </a:rPr>
              <a:t>identify</a:t>
            </a:r>
            <a:r>
              <a:rPr lang="en-GB" altLang="en-US" sz="2000" dirty="0">
                <a:latin typeface="Comic Sans MS" panose="030F0702030302020204" pitchFamily="66" charset="0"/>
              </a:rPr>
              <a:t> </a:t>
            </a:r>
            <a:r>
              <a:rPr lang="en-GB" sz="2000" dirty="0">
                <a:latin typeface="Comic Sans MS" panose="030F0702030302020204" pitchFamily="66" charset="0"/>
              </a:rPr>
              <a:t>the aims of the ‘Big Three’ and the terms of the </a:t>
            </a:r>
            <a:r>
              <a:rPr lang="en-GB" sz="2000" dirty="0" err="1">
                <a:latin typeface="Comic Sans MS" panose="030F0702030302020204" pitchFamily="66" charset="0"/>
              </a:rPr>
              <a:t>ToV</a:t>
            </a:r>
            <a:r>
              <a:rPr lang="en-GB" sz="2000" dirty="0">
                <a:latin typeface="Comic Sans MS" panose="030F0702030302020204" pitchFamily="66" charset="0"/>
              </a:rPr>
              <a:t>.</a:t>
            </a:r>
          </a:p>
        </p:txBody>
      </p:sp>
      <p:sp>
        <p:nvSpPr>
          <p:cNvPr id="10" name="Rectangle: Rounded Corners 7">
            <a:extLst>
              <a:ext uri="{FF2B5EF4-FFF2-40B4-BE49-F238E27FC236}">
                <a16:creationId xmlns:a16="http://schemas.microsoft.com/office/drawing/2014/main" id="{FDB74C1B-5C5F-4F13-9351-59FECB8CB525}"/>
              </a:ext>
            </a:extLst>
          </p:cNvPr>
          <p:cNvSpPr/>
          <p:nvPr/>
        </p:nvSpPr>
        <p:spPr>
          <a:xfrm>
            <a:off x="6384032" y="1510235"/>
            <a:ext cx="3960440" cy="2016224"/>
          </a:xfrm>
          <a:prstGeom prst="roundRect">
            <a:avLst/>
          </a:prstGeom>
          <a:solidFill>
            <a:srgbClr val="92D05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F5C96B53-A8D8-413F-91F2-89FD3AE9D9CB}"/>
              </a:ext>
            </a:extLst>
          </p:cNvPr>
          <p:cNvSpPr/>
          <p:nvPr/>
        </p:nvSpPr>
        <p:spPr>
          <a:xfrm>
            <a:off x="6502388" y="1638587"/>
            <a:ext cx="3816424" cy="1631216"/>
          </a:xfrm>
          <a:prstGeom prst="rect">
            <a:avLst/>
          </a:prstGeom>
        </p:spPr>
        <p:txBody>
          <a:bodyPr wrap="square">
            <a:spAutoFit/>
          </a:bodyPr>
          <a:lstStyle/>
          <a:p>
            <a:pPr>
              <a:defRPr/>
            </a:pPr>
            <a:r>
              <a:rPr lang="en-GB" sz="2000" b="1" u="sng" dirty="0">
                <a:latin typeface="Comic Sans MS" pitchFamily="66" charset="0"/>
                <a:cs typeface="Arial" charset="0"/>
              </a:rPr>
              <a:t>SIMPLE (3-4):</a:t>
            </a:r>
          </a:p>
          <a:p>
            <a:pPr>
              <a:defRPr/>
            </a:pPr>
            <a:endParaRPr lang="en-GB" sz="2000" b="1" dirty="0">
              <a:latin typeface="Comic Sans MS" pitchFamily="66" charset="0"/>
              <a:cs typeface="Arial" charset="0"/>
            </a:endParaRPr>
          </a:p>
          <a:p>
            <a:pPr marL="342900" indent="-342900">
              <a:buFont typeface="Arial" panose="020B0604020202020204" pitchFamily="34" charset="0"/>
              <a:buChar char="•"/>
              <a:defRPr/>
            </a:pPr>
            <a:r>
              <a:rPr lang="en-GB" sz="2000" dirty="0">
                <a:latin typeface="Comic Sans MS" pitchFamily="66" charset="0"/>
                <a:cs typeface="Arial" charset="0"/>
              </a:rPr>
              <a:t>To </a:t>
            </a:r>
            <a:r>
              <a:rPr lang="en-GB" sz="2000" dirty="0">
                <a:solidFill>
                  <a:srgbClr val="FF0000"/>
                </a:solidFill>
                <a:latin typeface="Comic Sans MS" pitchFamily="66" charset="0"/>
                <a:cs typeface="Arial" charset="0"/>
              </a:rPr>
              <a:t>describe</a:t>
            </a:r>
            <a:r>
              <a:rPr lang="en-GB" sz="2000" dirty="0">
                <a:latin typeface="Comic Sans MS" pitchFamily="66" charset="0"/>
                <a:cs typeface="Arial" charset="0"/>
              </a:rPr>
              <a:t> the terms agreed using detailed examples.</a:t>
            </a:r>
            <a:endParaRPr lang="en-GB" sz="2000" dirty="0">
              <a:latin typeface="Comic Sans MS" pitchFamily="66" charset="0"/>
            </a:endParaRPr>
          </a:p>
        </p:txBody>
      </p:sp>
      <p:sp>
        <p:nvSpPr>
          <p:cNvPr id="12" name="Rectangle: Rounded Corners 11">
            <a:extLst>
              <a:ext uri="{FF2B5EF4-FFF2-40B4-BE49-F238E27FC236}">
                <a16:creationId xmlns:a16="http://schemas.microsoft.com/office/drawing/2014/main" id="{3960D69B-F00E-4D35-80E7-9E2479F77B35}"/>
              </a:ext>
            </a:extLst>
          </p:cNvPr>
          <p:cNvSpPr/>
          <p:nvPr/>
        </p:nvSpPr>
        <p:spPr>
          <a:xfrm>
            <a:off x="1705653" y="3643978"/>
            <a:ext cx="3960440" cy="3025382"/>
          </a:xfrm>
          <a:prstGeom prst="roundRect">
            <a:avLst/>
          </a:prstGeom>
          <a:solidFill>
            <a:srgbClr val="FFCCFF"/>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4D5F48EE-8D6C-4F57-B286-9B6814259CE6}"/>
              </a:ext>
            </a:extLst>
          </p:cNvPr>
          <p:cNvSpPr/>
          <p:nvPr/>
        </p:nvSpPr>
        <p:spPr>
          <a:xfrm>
            <a:off x="1885673" y="3719101"/>
            <a:ext cx="3600400" cy="2831544"/>
          </a:xfrm>
          <a:prstGeom prst="rect">
            <a:avLst/>
          </a:prstGeom>
        </p:spPr>
        <p:txBody>
          <a:bodyPr wrap="square">
            <a:spAutoFit/>
          </a:bodyPr>
          <a:lstStyle/>
          <a:p>
            <a:pPr>
              <a:defRPr/>
            </a:pPr>
            <a:r>
              <a:rPr lang="en-GB" sz="2000" b="1" u="sng" dirty="0">
                <a:latin typeface="Comic Sans MS" pitchFamily="66" charset="0"/>
                <a:cs typeface="Arial" charset="0"/>
              </a:rPr>
              <a:t>DEVELOPED (5-6):</a:t>
            </a:r>
          </a:p>
          <a:p>
            <a:pPr>
              <a:defRPr/>
            </a:pPr>
            <a:endParaRPr lang="en-GB" b="1" dirty="0">
              <a:latin typeface="Comic Sans MS" pitchFamily="66" charset="0"/>
              <a:cs typeface="Arial" charset="0"/>
            </a:endParaRPr>
          </a:p>
          <a:p>
            <a:pPr marL="342900" indent="-342900">
              <a:buFont typeface="Arial" panose="020B0604020202020204" pitchFamily="34" charset="0"/>
              <a:buChar char="•"/>
              <a:defRPr/>
            </a:pPr>
            <a:r>
              <a:rPr lang="en-GB" sz="2000" dirty="0">
                <a:latin typeface="Comic Sans MS" pitchFamily="66" charset="0"/>
                <a:cs typeface="Arial" charset="0"/>
              </a:rPr>
              <a:t>To </a:t>
            </a:r>
            <a:r>
              <a:rPr lang="en-GB" sz="2000" dirty="0">
                <a:solidFill>
                  <a:srgbClr val="FF0000"/>
                </a:solidFill>
                <a:latin typeface="Comic Sans MS" pitchFamily="66" charset="0"/>
                <a:cs typeface="Arial" charset="0"/>
              </a:rPr>
              <a:t>explain</a:t>
            </a:r>
            <a:r>
              <a:rPr lang="en-GB" sz="2000" dirty="0">
                <a:latin typeface="Comic Sans MS" pitchFamily="66" charset="0"/>
                <a:cs typeface="Arial" charset="0"/>
              </a:rPr>
              <a:t> each of the Big 3’s reactions to the terms and their reasons for these.</a:t>
            </a:r>
          </a:p>
          <a:p>
            <a:pPr marL="342900" indent="-342900">
              <a:buFont typeface="Arial" panose="020B0604020202020204" pitchFamily="34" charset="0"/>
              <a:buChar char="•"/>
              <a:defRPr/>
            </a:pPr>
            <a:r>
              <a:rPr lang="en-GB" sz="2000" dirty="0">
                <a:latin typeface="Comic Sans MS" pitchFamily="66" charset="0"/>
                <a:cs typeface="Arial" charset="0"/>
              </a:rPr>
              <a:t>To begin to evaluate which of the Big 3 was happiest with the terms.</a:t>
            </a:r>
            <a:endParaRPr lang="en-GB" sz="2000" dirty="0">
              <a:latin typeface="Comic Sans MS" pitchFamily="66" charset="0"/>
            </a:endParaRPr>
          </a:p>
        </p:txBody>
      </p:sp>
      <p:sp>
        <p:nvSpPr>
          <p:cNvPr id="14" name="Rectangle: Rounded Corners 12">
            <a:extLst>
              <a:ext uri="{FF2B5EF4-FFF2-40B4-BE49-F238E27FC236}">
                <a16:creationId xmlns:a16="http://schemas.microsoft.com/office/drawing/2014/main" id="{3CC3EF98-A632-4521-80B8-D7C88487F9E0}"/>
              </a:ext>
            </a:extLst>
          </p:cNvPr>
          <p:cNvSpPr/>
          <p:nvPr/>
        </p:nvSpPr>
        <p:spPr>
          <a:xfrm>
            <a:off x="6358372" y="3676453"/>
            <a:ext cx="3960440" cy="2488851"/>
          </a:xfrm>
          <a:prstGeom prst="roundRect">
            <a:avLst/>
          </a:prstGeom>
          <a:solidFill>
            <a:schemeClr val="accent5">
              <a:lumMod val="40000"/>
              <a:lumOff val="6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33B62783-E05D-403A-8C9A-906CB5E014E4}"/>
              </a:ext>
            </a:extLst>
          </p:cNvPr>
          <p:cNvSpPr/>
          <p:nvPr/>
        </p:nvSpPr>
        <p:spPr>
          <a:xfrm>
            <a:off x="6502388" y="3824067"/>
            <a:ext cx="3600400" cy="2215991"/>
          </a:xfrm>
          <a:prstGeom prst="rect">
            <a:avLst/>
          </a:prstGeom>
        </p:spPr>
        <p:txBody>
          <a:bodyPr wrap="square">
            <a:spAutoFit/>
          </a:bodyPr>
          <a:lstStyle/>
          <a:p>
            <a:pPr>
              <a:defRPr/>
            </a:pPr>
            <a:r>
              <a:rPr lang="en-GB" sz="2000" b="1" u="sng" dirty="0">
                <a:latin typeface="Comic Sans MS" pitchFamily="66" charset="0"/>
                <a:cs typeface="Arial" charset="0"/>
              </a:rPr>
              <a:t>COMPLEX (7+):</a:t>
            </a:r>
          </a:p>
          <a:p>
            <a:pPr>
              <a:defRPr/>
            </a:pPr>
            <a:endParaRPr lang="en-GB" b="1" dirty="0">
              <a:latin typeface="Comic Sans MS" pitchFamily="66" charset="0"/>
              <a:cs typeface="Arial" charset="0"/>
            </a:endParaRPr>
          </a:p>
          <a:p>
            <a:pPr marL="342900" indent="-342900">
              <a:buFont typeface="Arial" panose="020B0604020202020204" pitchFamily="34" charset="0"/>
              <a:buChar char="•"/>
              <a:defRPr/>
            </a:pPr>
            <a:r>
              <a:rPr lang="en-GB" sz="2000" dirty="0">
                <a:latin typeface="Comic Sans MS" pitchFamily="66" charset="0"/>
                <a:cs typeface="Arial" charset="0"/>
              </a:rPr>
              <a:t>To </a:t>
            </a:r>
            <a:r>
              <a:rPr lang="en-GB" sz="2000" dirty="0">
                <a:solidFill>
                  <a:srgbClr val="FF0000"/>
                </a:solidFill>
                <a:latin typeface="Comic Sans MS" pitchFamily="66" charset="0"/>
                <a:cs typeface="Arial" charset="0"/>
              </a:rPr>
              <a:t>assess</a:t>
            </a:r>
            <a:r>
              <a:rPr lang="en-GB" sz="2000" dirty="0">
                <a:latin typeface="Comic Sans MS" pitchFamily="66" charset="0"/>
                <a:cs typeface="Arial" charset="0"/>
              </a:rPr>
              <a:t> how far the Big 3 were satisfied and to draw </a:t>
            </a:r>
            <a:r>
              <a:rPr lang="en-GB" sz="2000" dirty="0">
                <a:solidFill>
                  <a:srgbClr val="FF0000"/>
                </a:solidFill>
                <a:latin typeface="Comic Sans MS" pitchFamily="66" charset="0"/>
                <a:cs typeface="Arial" charset="0"/>
              </a:rPr>
              <a:t>comparisons</a:t>
            </a:r>
            <a:r>
              <a:rPr lang="en-GB" sz="2000" dirty="0">
                <a:latin typeface="Comic Sans MS" pitchFamily="66" charset="0"/>
                <a:cs typeface="Arial" charset="0"/>
              </a:rPr>
              <a:t> to assess who was most pleased.</a:t>
            </a:r>
            <a:endParaRPr lang="en-GB" sz="2000" dirty="0">
              <a:latin typeface="Comic Sans MS" pitchFamily="66" charset="0"/>
            </a:endParaRPr>
          </a:p>
        </p:txBody>
      </p:sp>
      <p:sp>
        <p:nvSpPr>
          <p:cNvPr id="3" name="Rectangle 2"/>
          <p:cNvSpPr/>
          <p:nvPr/>
        </p:nvSpPr>
        <p:spPr>
          <a:xfrm>
            <a:off x="1705654" y="1084028"/>
            <a:ext cx="2896947" cy="400110"/>
          </a:xfrm>
          <a:prstGeom prst="rect">
            <a:avLst/>
          </a:prstGeom>
        </p:spPr>
        <p:txBody>
          <a:bodyPr wrap="none">
            <a:spAutoFit/>
          </a:bodyPr>
          <a:lstStyle/>
          <a:p>
            <a:pPr>
              <a:defRPr/>
            </a:pPr>
            <a:r>
              <a:rPr lang="en-GB" altLang="en-US" sz="2000" b="1" u="sng" dirty="0">
                <a:latin typeface="Comic Sans MS" panose="030F0702030302020204" pitchFamily="66" charset="0"/>
              </a:rPr>
              <a:t>SUCCESS CRITERIA:</a:t>
            </a:r>
          </a:p>
        </p:txBody>
      </p:sp>
    </p:spTree>
    <p:extLst>
      <p:ext uri="{BB962C8B-B14F-4D97-AF65-F5344CB8AC3E}">
        <p14:creationId xmlns:p14="http://schemas.microsoft.com/office/powerpoint/2010/main" val="14922281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31504" y="116633"/>
            <a:ext cx="8928992" cy="6370975"/>
          </a:xfrm>
          <a:prstGeom prst="rect">
            <a:avLst/>
          </a:prstGeom>
          <a:noFill/>
        </p:spPr>
        <p:txBody>
          <a:bodyPr wrap="square" rtlCol="0">
            <a:spAutoFit/>
          </a:bodyPr>
          <a:lstStyle/>
          <a:p>
            <a:r>
              <a:rPr lang="en-GB" sz="2400" dirty="0">
                <a:latin typeface="Comic Sans MS" panose="030F0702030302020204" pitchFamily="66" charset="0"/>
              </a:rPr>
              <a:t>As the talks at Versailles went on, it became clear that the ‘Big Three’ wanted such different things they could not all get what they wanted from the treaty. </a:t>
            </a:r>
          </a:p>
          <a:p>
            <a:endParaRPr lang="en-GB" sz="2400" dirty="0">
              <a:latin typeface="Comic Sans MS" panose="030F0702030302020204" pitchFamily="66" charset="0"/>
            </a:endParaRPr>
          </a:p>
          <a:p>
            <a:r>
              <a:rPr lang="en-GB" sz="2400" dirty="0">
                <a:latin typeface="Comic Sans MS" panose="030F0702030302020204" pitchFamily="66" charset="0"/>
              </a:rPr>
              <a:t>Clemenceau and Wilson clashed particularly- the USA had not suffered in the First World War the way that France had. The French wanted revenge and Clemenceau resented Wilson’s generous attitude towards Germany. </a:t>
            </a:r>
          </a:p>
          <a:p>
            <a:endParaRPr lang="en-GB" sz="2400" dirty="0">
              <a:latin typeface="Comic Sans MS" panose="030F0702030302020204" pitchFamily="66" charset="0"/>
            </a:endParaRPr>
          </a:p>
          <a:p>
            <a:r>
              <a:rPr lang="en-GB" sz="2400" dirty="0">
                <a:latin typeface="Comic Sans MS" panose="030F0702030302020204" pitchFamily="66" charset="0"/>
              </a:rPr>
              <a:t>Clemenceau also clashed with Lloyd- George especially as Lloyd- George did not want to treat Germany too harshly. The French felt that it was the most at threat by the Germans being the nation next door and that Britain were fair towards Germany here but not in their colonies where they actually posed a threat to the British.</a:t>
            </a:r>
          </a:p>
          <a:p>
            <a:endParaRPr lang="en-GB" sz="2400" dirty="0">
              <a:latin typeface="Comic Sans MS" panose="030F0702030302020204" pitchFamily="66" charset="0"/>
            </a:endParaRPr>
          </a:p>
          <a:p>
            <a:r>
              <a:rPr lang="en-GB" sz="2400" dirty="0">
                <a:latin typeface="Comic Sans MS" panose="030F0702030302020204" pitchFamily="66" charset="0"/>
              </a:rPr>
              <a:t>All three couldn’t get what they wanted….so who did?</a:t>
            </a:r>
          </a:p>
        </p:txBody>
      </p:sp>
    </p:spTree>
    <p:extLst>
      <p:ext uri="{BB962C8B-B14F-4D97-AF65-F5344CB8AC3E}">
        <p14:creationId xmlns:p14="http://schemas.microsoft.com/office/powerpoint/2010/main" val="37070596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75520" y="260649"/>
            <a:ext cx="8640960" cy="7448193"/>
          </a:xfrm>
          <a:prstGeom prst="rect">
            <a:avLst/>
          </a:prstGeom>
        </p:spPr>
        <p:txBody>
          <a:bodyPr wrap="square">
            <a:spAutoFit/>
          </a:bodyPr>
          <a:lstStyle/>
          <a:p>
            <a:pPr algn="ctr"/>
            <a:r>
              <a:rPr lang="en-GB" sz="2400" b="1" u="sng" dirty="0">
                <a:latin typeface="Comic Sans MS" panose="030F0702030302020204" pitchFamily="66" charset="0"/>
              </a:rPr>
              <a:t>The Treaty of Versailles was a compromise, and it satisfied nobody.</a:t>
            </a:r>
          </a:p>
          <a:p>
            <a:r>
              <a:rPr lang="en-GB" sz="1200" dirty="0">
                <a:latin typeface="Comic Sans MS" panose="030F0702030302020204" pitchFamily="66" charset="0"/>
              </a:rPr>
              <a:t> </a:t>
            </a:r>
          </a:p>
          <a:p>
            <a:r>
              <a:rPr lang="en-GB" sz="1200" dirty="0">
                <a:latin typeface="Comic Sans MS" panose="030F0702030302020204" pitchFamily="66" charset="0"/>
              </a:rPr>
              <a:t>      </a:t>
            </a:r>
          </a:p>
          <a:p>
            <a:r>
              <a:rPr lang="en-GB" b="1" u="sng" dirty="0">
                <a:latin typeface="Comic Sans MS" panose="030F0702030302020204" pitchFamily="66" charset="0"/>
              </a:rPr>
              <a:t>CLEMENCEAU:</a:t>
            </a:r>
          </a:p>
          <a:p>
            <a:endParaRPr lang="en-GB" sz="1200" dirty="0">
              <a:latin typeface="Comic Sans MS" panose="030F0702030302020204" pitchFamily="66" charset="0"/>
            </a:endParaRPr>
          </a:p>
          <a:p>
            <a:r>
              <a:rPr lang="en-GB" sz="2000" dirty="0">
                <a:latin typeface="Comic Sans MS" panose="030F0702030302020204" pitchFamily="66" charset="0"/>
              </a:rPr>
              <a:t>Even Georges Clemenceau, Prime Minister of France, </a:t>
            </a:r>
            <a:br>
              <a:rPr lang="en-GB" sz="2000" dirty="0">
                <a:latin typeface="Comic Sans MS" panose="030F0702030302020204" pitchFamily="66" charset="0"/>
              </a:rPr>
            </a:br>
            <a:r>
              <a:rPr lang="en-GB" sz="2000" dirty="0">
                <a:latin typeface="Comic Sans MS" panose="030F0702030302020204" pitchFamily="66" charset="0"/>
              </a:rPr>
              <a:t>did not get everything he wanted out of the Treaty. </a:t>
            </a:r>
            <a:br>
              <a:rPr lang="en-GB" sz="2000" dirty="0">
                <a:latin typeface="Comic Sans MS" panose="030F0702030302020204" pitchFamily="66" charset="0"/>
              </a:rPr>
            </a:br>
            <a:r>
              <a:rPr lang="en-GB" sz="2000" dirty="0">
                <a:latin typeface="Comic Sans MS" panose="030F0702030302020204" pitchFamily="66" charset="0"/>
              </a:rPr>
              <a:t>He was satisfied with clause 231 (which blamed </a:t>
            </a:r>
            <a:br>
              <a:rPr lang="en-GB" sz="2000" dirty="0">
                <a:latin typeface="Comic Sans MS" panose="030F0702030302020204" pitchFamily="66" charset="0"/>
              </a:rPr>
            </a:br>
            <a:r>
              <a:rPr lang="en-GB" sz="2000" dirty="0">
                <a:latin typeface="Comic Sans MS" panose="030F0702030302020204" pitchFamily="66" charset="0"/>
              </a:rPr>
              <a:t>Germany for the war), the disarmament clauses of the </a:t>
            </a:r>
            <a:br>
              <a:rPr lang="en-GB" sz="2000" dirty="0">
                <a:latin typeface="Comic Sans MS" panose="030F0702030302020204" pitchFamily="66" charset="0"/>
              </a:rPr>
            </a:br>
            <a:r>
              <a:rPr lang="en-GB" sz="2000" dirty="0">
                <a:latin typeface="Comic Sans MS" panose="030F0702030302020204" pitchFamily="66" charset="0"/>
              </a:rPr>
              <a:t>Treaty (army at 100,000, only 6 battleships, no air force or submarines), getting back Alsace-Lorraine, and being given Germany colonies as mandates on behalf of the League of Nations.   But even this did not go far enough.   Clemenceau had wanted Germany weakened to the point where it would never be a danger to France ever again.   He was angry that France got the Saar coalfields for only 15 years, and he was angry that the Rhineland was merely demilitarised – France had wanted it made into a powerless independent country, and Germany split up.   Also, reparations were not high enough for Clemenceau.   He wanted reparations so high that Germany would be crippled and paying for ever – when the Germans defaulted in 1923, France invaded and took them in kind.</a:t>
            </a:r>
          </a:p>
          <a:p>
            <a:r>
              <a:rPr lang="en-GB" sz="2000" dirty="0">
                <a:latin typeface="Comic Sans MS" panose="030F0702030302020204" pitchFamily="66" charset="0"/>
              </a:rPr>
              <a:t> </a:t>
            </a:r>
          </a:p>
          <a:p>
            <a:r>
              <a:rPr lang="en-GB" sz="1200" dirty="0">
                <a:latin typeface="Comic Sans MS" panose="030F0702030302020204" pitchFamily="66" charset="0"/>
              </a:rPr>
              <a:t>            </a:t>
            </a:r>
          </a:p>
          <a:p>
            <a:br>
              <a:rPr lang="en-GB" sz="1200" dirty="0">
                <a:latin typeface="Comic Sans MS" panose="030F0702030302020204" pitchFamily="66" charset="0"/>
              </a:rPr>
            </a:br>
            <a:endParaRPr lang="en-GB" sz="1200" dirty="0">
              <a:latin typeface="Comic Sans MS" panose="030F0702030302020204" pitchFamily="66" charset="0"/>
            </a:endParaRPr>
          </a:p>
        </p:txBody>
      </p:sp>
      <p:pic>
        <p:nvPicPr>
          <p:cNvPr id="3" name="Picture 6" descr="Clemenceau">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00256" y="724954"/>
            <a:ext cx="2016224" cy="2460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227498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63091" y="188640"/>
            <a:ext cx="8581381" cy="6247864"/>
          </a:xfrm>
          <a:prstGeom prst="rect">
            <a:avLst/>
          </a:prstGeom>
        </p:spPr>
        <p:txBody>
          <a:bodyPr wrap="square">
            <a:spAutoFit/>
          </a:bodyPr>
          <a:lstStyle/>
          <a:p>
            <a:r>
              <a:rPr lang="en-GB" sz="2000" b="1" u="sng" dirty="0">
                <a:latin typeface="Comic Sans MS" panose="030F0702030302020204" pitchFamily="66" charset="0"/>
              </a:rPr>
              <a:t>WILSON:</a:t>
            </a:r>
          </a:p>
          <a:p>
            <a:endParaRPr lang="en-GB" sz="2000" dirty="0">
              <a:latin typeface="Comic Sans MS" panose="030F0702030302020204" pitchFamily="66" charset="0"/>
            </a:endParaRPr>
          </a:p>
          <a:p>
            <a:r>
              <a:rPr lang="en-GB" sz="2000" dirty="0">
                <a:latin typeface="Comic Sans MS" panose="030F0702030302020204" pitchFamily="66" charset="0"/>
              </a:rPr>
              <a:t>On the other hand, Wilson was dissatisfied also. He </a:t>
            </a:r>
            <a:br>
              <a:rPr lang="en-GB" sz="2000" dirty="0">
                <a:latin typeface="Comic Sans MS" panose="030F0702030302020204" pitchFamily="66" charset="0"/>
              </a:rPr>
            </a:br>
            <a:r>
              <a:rPr lang="en-GB" sz="2000" dirty="0">
                <a:latin typeface="Comic Sans MS" panose="030F0702030302020204" pitchFamily="66" charset="0"/>
              </a:rPr>
              <a:t>was pleased to get the League of Nations accepted, </a:t>
            </a:r>
            <a:br>
              <a:rPr lang="en-GB" sz="2000" dirty="0">
                <a:latin typeface="Comic Sans MS" panose="030F0702030302020204" pitchFamily="66" charset="0"/>
              </a:rPr>
            </a:br>
            <a:r>
              <a:rPr lang="en-GB" sz="2000" dirty="0">
                <a:latin typeface="Comic Sans MS" panose="030F0702030302020204" pitchFamily="66" charset="0"/>
              </a:rPr>
              <a:t>and the map of eastern Europe was mainly drawn </a:t>
            </a:r>
            <a:br>
              <a:rPr lang="en-GB" sz="2000" dirty="0">
                <a:latin typeface="Comic Sans MS" panose="030F0702030302020204" pitchFamily="66" charset="0"/>
              </a:rPr>
            </a:br>
            <a:r>
              <a:rPr lang="en-GB" sz="2000" dirty="0">
                <a:latin typeface="Comic Sans MS" panose="030F0702030302020204" pitchFamily="66" charset="0"/>
              </a:rPr>
              <a:t>according to his principle of self-determination. But </a:t>
            </a:r>
            <a:br>
              <a:rPr lang="en-GB" sz="2000" dirty="0">
                <a:latin typeface="Comic Sans MS" panose="030F0702030302020204" pitchFamily="66" charset="0"/>
              </a:rPr>
            </a:br>
            <a:r>
              <a:rPr lang="en-GB" sz="2000" dirty="0">
                <a:latin typeface="Comic Sans MS" panose="030F0702030302020204" pitchFamily="66" charset="0"/>
              </a:rPr>
              <a:t>he found most of the rest of his 14 points ignored or </a:t>
            </a:r>
            <a:br>
              <a:rPr lang="en-GB" sz="2000" dirty="0">
                <a:latin typeface="Comic Sans MS" panose="030F0702030302020204" pitchFamily="66" charset="0"/>
              </a:rPr>
            </a:br>
            <a:r>
              <a:rPr lang="en-GB" sz="2000" dirty="0">
                <a:latin typeface="Comic Sans MS" panose="030F0702030302020204" pitchFamily="66" charset="0"/>
              </a:rPr>
              <a:t>rejected.   Italy had to be given land given her in the </a:t>
            </a:r>
            <a:br>
              <a:rPr lang="en-GB" sz="2000" dirty="0">
                <a:latin typeface="Comic Sans MS" panose="030F0702030302020204" pitchFamily="66" charset="0"/>
              </a:rPr>
            </a:br>
            <a:r>
              <a:rPr lang="en-GB" sz="2000" dirty="0">
                <a:latin typeface="Comic Sans MS" panose="030F0702030302020204" pitchFamily="66" charset="0"/>
              </a:rPr>
              <a:t>secret treaty of 1915.   Only the defeated powers </a:t>
            </a:r>
            <a:br>
              <a:rPr lang="en-GB" sz="2000" dirty="0">
                <a:latin typeface="Comic Sans MS" panose="030F0702030302020204" pitchFamily="66" charset="0"/>
              </a:rPr>
            </a:br>
            <a:r>
              <a:rPr lang="en-GB" sz="2000" dirty="0">
                <a:latin typeface="Comic Sans MS" panose="030F0702030302020204" pitchFamily="66" charset="0"/>
              </a:rPr>
              <a:t>were disarmed. Britain refused to accept freedom of </a:t>
            </a:r>
            <a:br>
              <a:rPr lang="en-GB" sz="2000" dirty="0">
                <a:latin typeface="Comic Sans MS" panose="030F0702030302020204" pitchFamily="66" charset="0"/>
              </a:rPr>
            </a:br>
            <a:r>
              <a:rPr lang="en-GB" sz="2000" dirty="0">
                <a:latin typeface="Comic Sans MS" panose="030F0702030302020204" pitchFamily="66" charset="0"/>
              </a:rPr>
              <a:t>the seas, and neither Britain, France nor Belgium would allow self-determination to the colonies in their empires. Self-determination was not allowed elsewhere – Wilson had wanted Anschluss between Austria and Germany, but this was denied; in 1919 the Czechs took over </a:t>
            </a:r>
            <a:r>
              <a:rPr lang="en-GB" sz="2000" dirty="0" err="1">
                <a:latin typeface="Comic Sans MS" panose="030F0702030302020204" pitchFamily="66" charset="0"/>
              </a:rPr>
              <a:t>Teschen</a:t>
            </a:r>
            <a:r>
              <a:rPr lang="en-GB" sz="2000" dirty="0">
                <a:latin typeface="Comic Sans MS" panose="030F0702030302020204" pitchFamily="66" charset="0"/>
              </a:rPr>
              <a:t> by force; and in 1920 Poland attacked and took land inhabited in Russia and Lithuania. All this Wilson had to accept.   Finally, when he went home, the Senate refused either to accept the Treaty or to join the League. Wilson tired himself out trying to persuade Americans to accept what he had negotiated, had a stroke and died a broken man.</a:t>
            </a:r>
          </a:p>
          <a:p>
            <a:r>
              <a:rPr lang="en-GB" sz="2000" dirty="0">
                <a:latin typeface="Comic Sans MS" panose="030F0702030302020204" pitchFamily="66" charset="0"/>
              </a:rPr>
              <a:t> </a:t>
            </a:r>
          </a:p>
        </p:txBody>
      </p:sp>
      <p:pic>
        <p:nvPicPr>
          <p:cNvPr id="3"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0490" y="188640"/>
            <a:ext cx="2205569" cy="2843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
                <a:solidFill>
                  <a:srgbClr val="000000"/>
                </a:solidFill>
                <a:miter lim="800000"/>
                <a:headEnd/>
                <a:tailEnd/>
              </a14:hiddenLine>
            </a:ext>
          </a:extLst>
        </p:spPr>
      </p:pic>
    </p:spTree>
    <p:extLst>
      <p:ext uri="{BB962C8B-B14F-4D97-AF65-F5344CB8AC3E}">
        <p14:creationId xmlns:p14="http://schemas.microsoft.com/office/powerpoint/2010/main" val="39825325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03511" y="620689"/>
            <a:ext cx="8208913" cy="5632311"/>
          </a:xfrm>
          <a:prstGeom prst="rect">
            <a:avLst/>
          </a:prstGeom>
        </p:spPr>
        <p:txBody>
          <a:bodyPr wrap="square">
            <a:spAutoFit/>
          </a:bodyPr>
          <a:lstStyle/>
          <a:p>
            <a:r>
              <a:rPr lang="en-GB" sz="2000" dirty="0">
                <a:latin typeface="Comic Sans MS" panose="030F0702030302020204" pitchFamily="66" charset="0"/>
              </a:rPr>
              <a:t>Lloyd George of England was also dissatisfied by the </a:t>
            </a:r>
            <a:br>
              <a:rPr lang="en-GB" sz="2000" dirty="0">
                <a:latin typeface="Comic Sans MS" panose="030F0702030302020204" pitchFamily="66" charset="0"/>
              </a:rPr>
            </a:br>
            <a:r>
              <a:rPr lang="en-GB" sz="2000" dirty="0">
                <a:latin typeface="Comic Sans MS" panose="030F0702030302020204" pitchFamily="66" charset="0"/>
              </a:rPr>
              <a:t>Treaty.   He liked the reduction of the German navy, </a:t>
            </a:r>
            <a:br>
              <a:rPr lang="en-GB" sz="2000" dirty="0">
                <a:latin typeface="Comic Sans MS" panose="030F0702030302020204" pitchFamily="66" charset="0"/>
              </a:rPr>
            </a:br>
            <a:r>
              <a:rPr lang="en-GB" sz="2000" dirty="0">
                <a:latin typeface="Comic Sans MS" panose="030F0702030302020204" pitchFamily="66" charset="0"/>
              </a:rPr>
              <a:t>for it ensured that Britannia ruled the waves. He also </a:t>
            </a:r>
            <a:br>
              <a:rPr lang="en-GB" sz="2000" dirty="0">
                <a:latin typeface="Comic Sans MS" panose="030F0702030302020204" pitchFamily="66" charset="0"/>
              </a:rPr>
            </a:br>
            <a:r>
              <a:rPr lang="en-GB" sz="2000" dirty="0">
                <a:latin typeface="Comic Sans MS" panose="030F0702030302020204" pitchFamily="66" charset="0"/>
              </a:rPr>
              <a:t>liked being given German colonies as mandates. But he </a:t>
            </a:r>
            <a:br>
              <a:rPr lang="en-GB" sz="2000" dirty="0">
                <a:latin typeface="Comic Sans MS" panose="030F0702030302020204" pitchFamily="66" charset="0"/>
              </a:rPr>
            </a:br>
            <a:r>
              <a:rPr lang="en-GB" sz="2000" dirty="0">
                <a:latin typeface="Comic Sans MS" panose="030F0702030302020204" pitchFamily="66" charset="0"/>
              </a:rPr>
              <a:t>thought Wilson’s League of Nations was a ‘dead duck’, </a:t>
            </a:r>
            <a:br>
              <a:rPr lang="en-GB" sz="2000" dirty="0">
                <a:latin typeface="Comic Sans MS" panose="030F0702030302020204" pitchFamily="66" charset="0"/>
              </a:rPr>
            </a:br>
            <a:r>
              <a:rPr lang="en-GB" sz="2000" dirty="0">
                <a:latin typeface="Comic Sans MS" panose="030F0702030302020204" pitchFamily="66" charset="0"/>
              </a:rPr>
              <a:t>he opposed self-determination and was sure that </a:t>
            </a:r>
            <a:br>
              <a:rPr lang="en-GB" sz="2000" dirty="0">
                <a:latin typeface="Comic Sans MS" panose="030F0702030302020204" pitchFamily="66" charset="0"/>
              </a:rPr>
            </a:br>
            <a:r>
              <a:rPr lang="en-GB" sz="2000" dirty="0">
                <a:latin typeface="Comic Sans MS" panose="030F0702030302020204" pitchFamily="66" charset="0"/>
              </a:rPr>
              <a:t>putting 3½ million Germans into Czechoslovakia would </a:t>
            </a:r>
            <a:br>
              <a:rPr lang="en-GB" sz="2000" dirty="0">
                <a:latin typeface="Comic Sans MS" panose="030F0702030302020204" pitchFamily="66" charset="0"/>
              </a:rPr>
            </a:br>
            <a:r>
              <a:rPr lang="en-GB" sz="2000" dirty="0">
                <a:latin typeface="Comic Sans MS" panose="030F0702030302020204" pitchFamily="66" charset="0"/>
              </a:rPr>
              <a:t>caused great problems there. And, although he, too, </a:t>
            </a:r>
            <a:br>
              <a:rPr lang="en-GB" sz="2000" dirty="0">
                <a:latin typeface="Comic Sans MS" panose="030F0702030302020204" pitchFamily="66" charset="0"/>
              </a:rPr>
            </a:br>
            <a:r>
              <a:rPr lang="en-GB" sz="2000" dirty="0">
                <a:latin typeface="Comic Sans MS" panose="030F0702030302020204" pitchFamily="66" charset="0"/>
              </a:rPr>
              <a:t>had promised to ‘make Germany pay’, he was horrified when he learned what Clemenceau wanted.   He opposed Clemenceau’s harshness.   In the end, Clemenceau wanted revenge against the Germans, and Wilson was prepared to sacrifice them to principle, so it was Lloyd George who fought most for Germany’s interests at the Conference.   When the Treaty was eventually signed, the British delegates were very depressed.   Harold Nicholson thought the Treaty ‘neither just nor wise’, and Lloyd George declared: ‘we will have to fight another war in 25 years time, and at three times the cost’.</a:t>
            </a:r>
          </a:p>
        </p:txBody>
      </p:sp>
      <p:sp>
        <p:nvSpPr>
          <p:cNvPr id="3" name="Rectangle 2"/>
          <p:cNvSpPr/>
          <p:nvPr/>
        </p:nvSpPr>
        <p:spPr>
          <a:xfrm>
            <a:off x="1703512" y="188640"/>
            <a:ext cx="2209259" cy="369332"/>
          </a:xfrm>
          <a:prstGeom prst="rect">
            <a:avLst/>
          </a:prstGeom>
        </p:spPr>
        <p:txBody>
          <a:bodyPr wrap="none">
            <a:spAutoFit/>
          </a:bodyPr>
          <a:lstStyle/>
          <a:p>
            <a:r>
              <a:rPr lang="en-GB" b="1" u="sng" dirty="0">
                <a:latin typeface="Comic Sans MS" panose="030F0702030302020204" pitchFamily="66" charset="0"/>
              </a:rPr>
              <a:t>LLOYD- GEORGE:</a:t>
            </a:r>
          </a:p>
        </p:txBody>
      </p:sp>
      <p:pic>
        <p:nvPicPr>
          <p:cNvPr id="4" name="Picture 5" descr="ToV3">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37985" y="187719"/>
            <a:ext cx="2218503" cy="2843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479308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51112" y="34993"/>
            <a:ext cx="8712968" cy="6309420"/>
          </a:xfrm>
          <a:prstGeom prst="rect">
            <a:avLst/>
          </a:prstGeom>
          <a:noFill/>
        </p:spPr>
        <p:txBody>
          <a:bodyPr wrap="square" rtlCol="0">
            <a:spAutoFit/>
          </a:bodyPr>
          <a:lstStyle/>
          <a:p>
            <a:r>
              <a:rPr lang="en-GB" sz="2800" b="1" u="sng" dirty="0">
                <a:latin typeface="Comic Sans MS" panose="030F0702030302020204" pitchFamily="66" charset="0"/>
              </a:rPr>
              <a:t>Task:</a:t>
            </a:r>
            <a:r>
              <a:rPr lang="en-GB" sz="2800" dirty="0">
                <a:latin typeface="Comic Sans MS" panose="030F0702030302020204" pitchFamily="66" charset="0"/>
              </a:rPr>
              <a:t> </a:t>
            </a:r>
            <a:r>
              <a:rPr lang="en-GB" sz="2000" dirty="0">
                <a:latin typeface="Comic Sans MS" panose="030F0702030302020204" pitchFamily="66" charset="0"/>
              </a:rPr>
              <a:t>Think back to your first lesson where you looked at what the ‘Big Three’ wanted from the </a:t>
            </a:r>
            <a:r>
              <a:rPr lang="en-GB" sz="2000" dirty="0" err="1">
                <a:latin typeface="Comic Sans MS" panose="030F0702030302020204" pitchFamily="66" charset="0"/>
              </a:rPr>
              <a:t>ToV</a:t>
            </a:r>
            <a:r>
              <a:rPr lang="en-GB" sz="2000" dirty="0">
                <a:latin typeface="Comic Sans MS" panose="030F0702030302020204" pitchFamily="66" charset="0"/>
              </a:rPr>
              <a:t>. Using your notes, knowledge and the textbook (</a:t>
            </a:r>
            <a:r>
              <a:rPr lang="en-GB" sz="2000" dirty="0" err="1">
                <a:latin typeface="Comic Sans MS" panose="030F0702030302020204" pitchFamily="66" charset="0"/>
              </a:rPr>
              <a:t>Pg</a:t>
            </a:r>
            <a:r>
              <a:rPr lang="en-GB" sz="2000" dirty="0">
                <a:latin typeface="Comic Sans MS" panose="030F0702030302020204" pitchFamily="66" charset="0"/>
              </a:rPr>
              <a:t> 24-25) complete the following task.</a:t>
            </a:r>
          </a:p>
          <a:p>
            <a:endParaRPr lang="en-GB" sz="2800" b="1" u="sng" dirty="0">
              <a:latin typeface="Comic Sans MS" panose="030F0702030302020204" pitchFamily="66" charset="0"/>
            </a:endParaRPr>
          </a:p>
          <a:p>
            <a:pPr marL="457200" indent="-457200">
              <a:buFont typeface="Arial" panose="020B0604020202020204" pitchFamily="34" charset="0"/>
              <a:buChar char="•"/>
            </a:pPr>
            <a:r>
              <a:rPr lang="en-GB" sz="2800" dirty="0">
                <a:latin typeface="Comic Sans MS" panose="030F0702030302020204" pitchFamily="66" charset="0"/>
              </a:rPr>
              <a:t>You have been given a table with the main terms of the </a:t>
            </a:r>
            <a:r>
              <a:rPr lang="en-GB" sz="2800" dirty="0" err="1">
                <a:latin typeface="Comic Sans MS" panose="030F0702030302020204" pitchFamily="66" charset="0"/>
              </a:rPr>
              <a:t>ToV</a:t>
            </a:r>
            <a:r>
              <a:rPr lang="en-GB" sz="2800" dirty="0">
                <a:latin typeface="Comic Sans MS" panose="030F0702030302020204" pitchFamily="66" charset="0"/>
              </a:rPr>
              <a:t> listed. </a:t>
            </a:r>
          </a:p>
          <a:p>
            <a:pPr marL="457200" indent="-457200">
              <a:buFont typeface="Arial" panose="020B0604020202020204" pitchFamily="34" charset="0"/>
              <a:buChar char="•"/>
            </a:pPr>
            <a:r>
              <a:rPr lang="en-GB" sz="2800" dirty="0">
                <a:latin typeface="Comic Sans MS" panose="030F0702030302020204" pitchFamily="66" charset="0"/>
              </a:rPr>
              <a:t>For each term comment on what the response would be (both positive and negative) of </a:t>
            </a:r>
            <a:br>
              <a:rPr lang="en-GB" sz="2800" dirty="0">
                <a:latin typeface="Comic Sans MS" panose="030F0702030302020204" pitchFamily="66" charset="0"/>
              </a:rPr>
            </a:br>
            <a:r>
              <a:rPr lang="en-GB" sz="2800" dirty="0">
                <a:latin typeface="Comic Sans MS" panose="030F0702030302020204" pitchFamily="66" charset="0"/>
              </a:rPr>
              <a:t>each of the ‘Big Three’. </a:t>
            </a:r>
          </a:p>
          <a:p>
            <a:endParaRPr lang="en-GB" sz="2800" dirty="0">
              <a:latin typeface="Comic Sans MS" panose="030F0702030302020204" pitchFamily="66" charset="0"/>
            </a:endParaRPr>
          </a:p>
          <a:p>
            <a:r>
              <a:rPr lang="en-GB" sz="2800" dirty="0">
                <a:latin typeface="Comic Sans MS" panose="030F0702030302020204" pitchFamily="66" charset="0"/>
              </a:rPr>
              <a:t>(Think about what they wanted.)</a:t>
            </a:r>
          </a:p>
          <a:p>
            <a:endParaRPr lang="en-GB" sz="2800" b="1" u="sng" dirty="0">
              <a:latin typeface="Comic Sans MS" panose="030F0702030302020204" pitchFamily="66" charset="0"/>
            </a:endParaRPr>
          </a:p>
          <a:p>
            <a:r>
              <a:rPr lang="en-GB" sz="2800" b="1" u="sng" dirty="0">
                <a:latin typeface="Comic Sans MS" panose="030F0702030302020204" pitchFamily="66" charset="0"/>
              </a:rPr>
              <a:t>Extension:</a:t>
            </a:r>
            <a:r>
              <a:rPr lang="en-GB" sz="2800" dirty="0">
                <a:latin typeface="Comic Sans MS" panose="030F0702030302020204" pitchFamily="66" charset="0"/>
              </a:rPr>
              <a:t> Can you highlight the main</a:t>
            </a:r>
          </a:p>
          <a:p>
            <a:r>
              <a:rPr lang="en-GB" sz="2800" b="1" u="sng" dirty="0">
                <a:latin typeface="Comic Sans MS" panose="030F0702030302020204" pitchFamily="66" charset="0"/>
              </a:rPr>
              <a:t>Positives/ negatives</a:t>
            </a:r>
            <a:r>
              <a:rPr lang="en-GB" sz="2800" dirty="0">
                <a:latin typeface="Comic Sans MS" panose="030F0702030302020204" pitchFamily="66" charset="0"/>
              </a:rPr>
              <a:t> for each of the </a:t>
            </a:r>
          </a:p>
          <a:p>
            <a:r>
              <a:rPr lang="en-GB" sz="2800" dirty="0">
                <a:latin typeface="Comic Sans MS" panose="030F0702030302020204" pitchFamily="66" charset="0"/>
              </a:rPr>
              <a:t>‘Big Three’.</a:t>
            </a:r>
          </a:p>
        </p:txBody>
      </p:sp>
      <p:pic>
        <p:nvPicPr>
          <p:cNvPr id="5123" name="Picture 3" descr="C:\Users\owner\AppData\Local\Microsoft\Windows\Temporary Internet Files\Content.IE5\U6LUS0QH\lrg_Boy_Thinking_1[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94350" y="4509120"/>
            <a:ext cx="2122130" cy="21221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01232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7569" y="692695"/>
            <a:ext cx="2205569" cy="2843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
                <a:solidFill>
                  <a:srgbClr val="000000"/>
                </a:solidFill>
                <a:miter lim="800000"/>
                <a:headEnd/>
                <a:tailEnd/>
              </a14:hiddenLine>
            </a:ext>
          </a:extLst>
        </p:spPr>
      </p:pic>
      <p:pic>
        <p:nvPicPr>
          <p:cNvPr id="3" name="Picture 5" descr="ToV3">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44408" y="708899"/>
            <a:ext cx="2218503" cy="2843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6" descr="Clemenceau">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50685" y="692697"/>
            <a:ext cx="2329874" cy="2843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7" name="Picture 3" descr="C:\Users\owner\AppData\Local\Microsoft\Windows\Temporary Internet Files\Content.IE5\CHWCQLHD\Kliponious-green-tick[1].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207568" y="3536514"/>
            <a:ext cx="792088" cy="65930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3" descr="C:\Users\owner\AppData\Local\Microsoft\Windows\Temporary Internet Files\Content.IE5\CHWCQLHD\Kliponious-green-tick[1].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650685" y="3520546"/>
            <a:ext cx="792088" cy="65930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3" descr="C:\Users\owner\AppData\Local\Microsoft\Windows\Temporary Internet Files\Content.IE5\CHWCQLHD\Kliponious-green-tick[1].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944407" y="3520546"/>
            <a:ext cx="792088" cy="659301"/>
          </a:xfrm>
          <a:prstGeom prst="rect">
            <a:avLst/>
          </a:prstGeom>
          <a:noFill/>
          <a:extLst>
            <a:ext uri="{909E8E84-426E-40DD-AFC4-6F175D3DCCD1}">
              <a14:hiddenFill xmlns:a14="http://schemas.microsoft.com/office/drawing/2010/main">
                <a:solidFill>
                  <a:srgbClr val="FFFFFF"/>
                </a:solidFill>
              </a14:hiddenFill>
            </a:ext>
          </a:extLst>
        </p:spPr>
      </p:pic>
      <p:sp>
        <p:nvSpPr>
          <p:cNvPr id="5" name="Cross 4"/>
          <p:cNvSpPr/>
          <p:nvPr/>
        </p:nvSpPr>
        <p:spPr>
          <a:xfrm rot="2470924">
            <a:off x="3681565" y="3652888"/>
            <a:ext cx="618406" cy="576064"/>
          </a:xfrm>
          <a:prstGeom prst="plus">
            <a:avLst>
              <a:gd name="adj" fmla="val 42986"/>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0000"/>
              </a:solidFill>
            </a:endParaRPr>
          </a:p>
        </p:txBody>
      </p:sp>
      <p:sp>
        <p:nvSpPr>
          <p:cNvPr id="10" name="Cross 9"/>
          <p:cNvSpPr/>
          <p:nvPr/>
        </p:nvSpPr>
        <p:spPr>
          <a:xfrm rot="2470924">
            <a:off x="6431338" y="3668854"/>
            <a:ext cx="618406" cy="576064"/>
          </a:xfrm>
          <a:prstGeom prst="plus">
            <a:avLst>
              <a:gd name="adj" fmla="val 42986"/>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0000"/>
              </a:solidFill>
            </a:endParaRPr>
          </a:p>
        </p:txBody>
      </p:sp>
      <p:sp>
        <p:nvSpPr>
          <p:cNvPr id="11" name="Cross 10"/>
          <p:cNvSpPr/>
          <p:nvPr/>
        </p:nvSpPr>
        <p:spPr>
          <a:xfrm rot="2470924">
            <a:off x="9242365" y="3668855"/>
            <a:ext cx="618406" cy="576064"/>
          </a:xfrm>
          <a:prstGeom prst="plus">
            <a:avLst>
              <a:gd name="adj" fmla="val 42986"/>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0000"/>
              </a:solidFill>
            </a:endParaRPr>
          </a:p>
        </p:txBody>
      </p:sp>
      <p:cxnSp>
        <p:nvCxnSpPr>
          <p:cNvPr id="9" name="Straight Connector 8"/>
          <p:cNvCxnSpPr/>
          <p:nvPr/>
        </p:nvCxnSpPr>
        <p:spPr>
          <a:xfrm>
            <a:off x="4684262" y="692696"/>
            <a:ext cx="0" cy="6165304"/>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7392144" y="692696"/>
            <a:ext cx="0" cy="6165304"/>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1524000" y="0"/>
            <a:ext cx="8604448" cy="523220"/>
          </a:xfrm>
          <a:prstGeom prst="rect">
            <a:avLst/>
          </a:prstGeom>
          <a:noFill/>
        </p:spPr>
        <p:txBody>
          <a:bodyPr wrap="square" rtlCol="0">
            <a:spAutoFit/>
          </a:bodyPr>
          <a:lstStyle/>
          <a:p>
            <a:r>
              <a:rPr lang="en-GB" sz="2800" dirty="0">
                <a:latin typeface="Comic Sans MS" panose="030F0702030302020204" pitchFamily="66" charset="0"/>
              </a:rPr>
              <a:t>In summary….</a:t>
            </a:r>
          </a:p>
        </p:txBody>
      </p:sp>
      <p:sp>
        <p:nvSpPr>
          <p:cNvPr id="15" name="Rectangle 14"/>
          <p:cNvSpPr/>
          <p:nvPr/>
        </p:nvSpPr>
        <p:spPr>
          <a:xfrm>
            <a:off x="1524000" y="4581128"/>
            <a:ext cx="9144000" cy="2276872"/>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p:cNvSpPr txBox="1"/>
          <p:nvPr/>
        </p:nvSpPr>
        <p:spPr>
          <a:xfrm>
            <a:off x="1631504" y="4725144"/>
            <a:ext cx="9036496" cy="1938992"/>
          </a:xfrm>
          <a:prstGeom prst="rect">
            <a:avLst/>
          </a:prstGeom>
          <a:noFill/>
        </p:spPr>
        <p:txBody>
          <a:bodyPr wrap="square" rtlCol="0">
            <a:spAutoFit/>
          </a:bodyPr>
          <a:lstStyle/>
          <a:p>
            <a:r>
              <a:rPr lang="en-GB" sz="2400" dirty="0">
                <a:latin typeface="Comic Sans MS" panose="030F0702030302020204" pitchFamily="66" charset="0"/>
              </a:rPr>
              <a:t>In your books sum up the key feelings each man would have about the </a:t>
            </a:r>
            <a:r>
              <a:rPr lang="en-GB" sz="2400" dirty="0" err="1">
                <a:latin typeface="Comic Sans MS" panose="030F0702030302020204" pitchFamily="66" charset="0"/>
              </a:rPr>
              <a:t>ToV</a:t>
            </a:r>
            <a:r>
              <a:rPr lang="en-GB" sz="2400" dirty="0">
                <a:latin typeface="Comic Sans MS" panose="030F0702030302020204" pitchFamily="66" charset="0"/>
              </a:rPr>
              <a:t>; what would they be pleased with? What would they be unhappy with?</a:t>
            </a:r>
          </a:p>
          <a:p>
            <a:r>
              <a:rPr lang="en-GB" sz="2400" b="1" u="sng" dirty="0">
                <a:latin typeface="Comic Sans MS" panose="030F0702030302020204" pitchFamily="66" charset="0"/>
              </a:rPr>
              <a:t>Stretch:</a:t>
            </a:r>
            <a:r>
              <a:rPr lang="en-GB" sz="2400" dirty="0">
                <a:latin typeface="Comic Sans MS" panose="030F0702030302020204" pitchFamily="66" charset="0"/>
              </a:rPr>
              <a:t> Which of the ‘Big Three’ would be happiest? Why.</a:t>
            </a:r>
          </a:p>
          <a:p>
            <a:r>
              <a:rPr lang="en-GB" sz="2400" dirty="0">
                <a:latin typeface="Comic Sans MS" panose="030F0702030302020204" pitchFamily="66" charset="0"/>
              </a:rPr>
              <a:t>		Which would be most dissatisfied? Why?</a:t>
            </a:r>
          </a:p>
        </p:txBody>
      </p:sp>
    </p:spTree>
    <p:extLst>
      <p:ext uri="{BB962C8B-B14F-4D97-AF65-F5344CB8AC3E}">
        <p14:creationId xmlns:p14="http://schemas.microsoft.com/office/powerpoint/2010/main" val="17051230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1703512" y="3102352"/>
            <a:ext cx="3816424" cy="252550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p:cNvSpPr txBox="1"/>
          <p:nvPr/>
        </p:nvSpPr>
        <p:spPr>
          <a:xfrm>
            <a:off x="1703512" y="188641"/>
            <a:ext cx="3600400" cy="461665"/>
          </a:xfrm>
          <a:prstGeom prst="rect">
            <a:avLst/>
          </a:prstGeom>
          <a:noFill/>
        </p:spPr>
        <p:txBody>
          <a:bodyPr wrap="square" rtlCol="0">
            <a:spAutoFit/>
          </a:bodyPr>
          <a:lstStyle/>
          <a:p>
            <a:r>
              <a:rPr lang="en-GB" sz="2400" b="1" u="sng" dirty="0">
                <a:latin typeface="Comic Sans MS" panose="030F0702030302020204" pitchFamily="66" charset="0"/>
              </a:rPr>
              <a:t>GCSE practice:</a:t>
            </a:r>
          </a:p>
        </p:txBody>
      </p:sp>
      <p:sp>
        <p:nvSpPr>
          <p:cNvPr id="3" name="TextBox 2"/>
          <p:cNvSpPr txBox="1"/>
          <p:nvPr/>
        </p:nvSpPr>
        <p:spPr>
          <a:xfrm>
            <a:off x="1703512" y="908720"/>
            <a:ext cx="8784976" cy="1938992"/>
          </a:xfrm>
          <a:prstGeom prst="rect">
            <a:avLst/>
          </a:prstGeom>
          <a:noFill/>
        </p:spPr>
        <p:txBody>
          <a:bodyPr wrap="square" rtlCol="0">
            <a:spAutoFit/>
          </a:bodyPr>
          <a:lstStyle/>
          <a:p>
            <a:pPr algn="ctr"/>
            <a:r>
              <a:rPr lang="en-GB" sz="2400" dirty="0">
                <a:latin typeface="Comic Sans MS" panose="030F0702030302020204" pitchFamily="66" charset="0"/>
              </a:rPr>
              <a:t>‘Clemenceau was the least satisfied of the “Big Three” by the Treaty of Versailles.’ </a:t>
            </a:r>
          </a:p>
          <a:p>
            <a:r>
              <a:rPr lang="en-GB" sz="2400" dirty="0">
                <a:latin typeface="Comic Sans MS" panose="030F0702030302020204" pitchFamily="66" charset="0"/>
              </a:rPr>
              <a:t>How far do you agree with this statement? Explain your answer.	</a:t>
            </a:r>
          </a:p>
          <a:p>
            <a:r>
              <a:rPr lang="en-GB" sz="2400" dirty="0">
                <a:latin typeface="Comic Sans MS" panose="030F0702030302020204" pitchFamily="66" charset="0"/>
              </a:rPr>
              <a:t>						(16 marks + 4 </a:t>
            </a:r>
            <a:r>
              <a:rPr lang="en-GB" sz="2400" dirty="0" err="1">
                <a:latin typeface="Comic Sans MS" panose="030F0702030302020204" pitchFamily="66" charset="0"/>
              </a:rPr>
              <a:t>Spag</a:t>
            </a:r>
            <a:r>
              <a:rPr lang="en-GB" sz="2400" dirty="0">
                <a:latin typeface="Comic Sans MS" panose="030F0702030302020204" pitchFamily="66" charset="0"/>
              </a:rPr>
              <a:t>)</a:t>
            </a:r>
          </a:p>
        </p:txBody>
      </p:sp>
      <p:cxnSp>
        <p:nvCxnSpPr>
          <p:cNvPr id="5" name="Straight Arrow Connector 4"/>
          <p:cNvCxnSpPr/>
          <p:nvPr/>
        </p:nvCxnSpPr>
        <p:spPr>
          <a:xfrm>
            <a:off x="8112224" y="2708920"/>
            <a:ext cx="1296144" cy="1499736"/>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6" name="Cloud 5"/>
          <p:cNvSpPr/>
          <p:nvPr/>
        </p:nvSpPr>
        <p:spPr>
          <a:xfrm>
            <a:off x="8328248" y="4261738"/>
            <a:ext cx="2160240" cy="1080120"/>
          </a:xfrm>
          <a:prstGeom prst="cloud">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8616280" y="4432466"/>
            <a:ext cx="1584176" cy="369332"/>
          </a:xfrm>
          <a:prstGeom prst="rect">
            <a:avLst/>
          </a:prstGeom>
          <a:noFill/>
        </p:spPr>
        <p:txBody>
          <a:bodyPr wrap="square" rtlCol="0">
            <a:spAutoFit/>
          </a:bodyPr>
          <a:lstStyle/>
          <a:p>
            <a:pPr algn="ctr"/>
            <a:r>
              <a:rPr lang="en-GB" b="1" dirty="0">
                <a:latin typeface="Comic Sans MS" panose="030F0702030302020204" pitchFamily="66" charset="0"/>
              </a:rPr>
              <a:t>20 minutes</a:t>
            </a:r>
          </a:p>
        </p:txBody>
      </p:sp>
      <p:cxnSp>
        <p:nvCxnSpPr>
          <p:cNvPr id="9" name="Straight Connector 8"/>
          <p:cNvCxnSpPr/>
          <p:nvPr/>
        </p:nvCxnSpPr>
        <p:spPr>
          <a:xfrm>
            <a:off x="1775520" y="2060848"/>
            <a:ext cx="1152128" cy="0"/>
          </a:xfrm>
          <a:prstGeom prst="line">
            <a:avLst/>
          </a:prstGeom>
          <a:ln w="2222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7887041" y="2060848"/>
            <a:ext cx="1152128" cy="0"/>
          </a:xfrm>
          <a:prstGeom prst="line">
            <a:avLst/>
          </a:prstGeom>
          <a:ln w="2222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4943872" y="1268760"/>
            <a:ext cx="2088232" cy="0"/>
          </a:xfrm>
          <a:prstGeom prst="line">
            <a:avLst/>
          </a:prstGeom>
          <a:ln w="22225">
            <a:solidFill>
              <a:srgbClr val="FF0000"/>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1775520" y="3210942"/>
            <a:ext cx="3744416" cy="1938992"/>
          </a:xfrm>
          <a:prstGeom prst="rect">
            <a:avLst/>
          </a:prstGeom>
          <a:noFill/>
        </p:spPr>
        <p:txBody>
          <a:bodyPr wrap="square" rtlCol="0">
            <a:spAutoFit/>
          </a:bodyPr>
          <a:lstStyle/>
          <a:p>
            <a:pPr marL="342900" indent="-342900">
              <a:buFont typeface="Arial" panose="020B0604020202020204" pitchFamily="34" charset="0"/>
              <a:buChar char="•"/>
            </a:pPr>
            <a:r>
              <a:rPr lang="en-GB" sz="2400" dirty="0">
                <a:latin typeface="Comic Sans MS" panose="030F0702030302020204" pitchFamily="66" charset="0"/>
              </a:rPr>
              <a:t>Clemenceau’s feelings towards </a:t>
            </a:r>
            <a:r>
              <a:rPr lang="en-GB" sz="2400" dirty="0" err="1">
                <a:latin typeface="Comic Sans MS" panose="030F0702030302020204" pitchFamily="66" charset="0"/>
              </a:rPr>
              <a:t>ToV</a:t>
            </a:r>
            <a:r>
              <a:rPr lang="en-GB" sz="2400" dirty="0">
                <a:latin typeface="Comic Sans MS" panose="030F0702030302020204" pitchFamily="66" charset="0"/>
              </a:rPr>
              <a:t>.</a:t>
            </a:r>
          </a:p>
          <a:p>
            <a:pPr marL="342900" indent="-342900">
              <a:buFont typeface="Arial" panose="020B0604020202020204" pitchFamily="34" charset="0"/>
              <a:buChar char="•"/>
            </a:pPr>
            <a:r>
              <a:rPr lang="en-GB" sz="2400" dirty="0">
                <a:latin typeface="Comic Sans MS" panose="030F0702030302020204" pitchFamily="66" charset="0"/>
              </a:rPr>
              <a:t>Lloyd- George’s “      “</a:t>
            </a:r>
          </a:p>
          <a:p>
            <a:pPr marL="342900" indent="-342900">
              <a:buFont typeface="Arial" panose="020B0604020202020204" pitchFamily="34" charset="0"/>
              <a:buChar char="•"/>
            </a:pPr>
            <a:r>
              <a:rPr lang="en-GB" sz="2400" dirty="0">
                <a:latin typeface="Comic Sans MS" panose="030F0702030302020204" pitchFamily="66" charset="0"/>
              </a:rPr>
              <a:t>Wilson’s   “           “</a:t>
            </a:r>
          </a:p>
          <a:p>
            <a:pPr marL="342900" indent="-342900">
              <a:buFont typeface="Arial" panose="020B0604020202020204" pitchFamily="34" charset="0"/>
              <a:buChar char="•"/>
            </a:pPr>
            <a:r>
              <a:rPr lang="en-GB" sz="2400" dirty="0">
                <a:latin typeface="Comic Sans MS" panose="030F0702030302020204" pitchFamily="66" charset="0"/>
              </a:rPr>
              <a:t>Conclusion</a:t>
            </a:r>
          </a:p>
        </p:txBody>
      </p:sp>
      <p:sp>
        <p:nvSpPr>
          <p:cNvPr id="15" name="TextBox 14"/>
          <p:cNvSpPr txBox="1"/>
          <p:nvPr/>
        </p:nvSpPr>
        <p:spPr>
          <a:xfrm>
            <a:off x="1775520" y="5733257"/>
            <a:ext cx="8712968" cy="830997"/>
          </a:xfrm>
          <a:prstGeom prst="rect">
            <a:avLst/>
          </a:prstGeom>
          <a:noFill/>
        </p:spPr>
        <p:txBody>
          <a:bodyPr wrap="square" rtlCol="0">
            <a:spAutoFit/>
          </a:bodyPr>
          <a:lstStyle/>
          <a:p>
            <a:r>
              <a:rPr lang="en-GB" sz="2400" dirty="0">
                <a:latin typeface="Comic Sans MS" panose="030F0702030302020204" pitchFamily="66" charset="0"/>
              </a:rPr>
              <a:t>You must discuss the factor in the statement (in this case Clemenceau) plus 2 or more other factors.</a:t>
            </a:r>
          </a:p>
        </p:txBody>
      </p:sp>
      <p:sp>
        <p:nvSpPr>
          <p:cNvPr id="16" name="Rectangle 15"/>
          <p:cNvSpPr/>
          <p:nvPr/>
        </p:nvSpPr>
        <p:spPr>
          <a:xfrm>
            <a:off x="1688348" y="798096"/>
            <a:ext cx="8800140" cy="2049616"/>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7941889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1775520" y="1236597"/>
            <a:ext cx="5832648" cy="1368152"/>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a:solidFill>
                  <a:schemeClr val="tx1"/>
                </a:solidFill>
                <a:latin typeface="Comic Sans MS" panose="030F0702030302020204" pitchFamily="66" charset="0"/>
              </a:rPr>
              <a:t>Para 1- Clemenceau's feelings. Did he like the </a:t>
            </a:r>
            <a:r>
              <a:rPr lang="en-GB" dirty="0" err="1">
                <a:solidFill>
                  <a:schemeClr val="tx1"/>
                </a:solidFill>
                <a:latin typeface="Comic Sans MS" panose="030F0702030302020204" pitchFamily="66" charset="0"/>
              </a:rPr>
              <a:t>ToV</a:t>
            </a:r>
            <a:r>
              <a:rPr lang="en-GB" dirty="0">
                <a:solidFill>
                  <a:schemeClr val="tx1"/>
                </a:solidFill>
                <a:latin typeface="Comic Sans MS" panose="030F0702030302020204" pitchFamily="66" charset="0"/>
              </a:rPr>
              <a:t> overall? Which parts did he agree with- why? Which parts did he dislike- why?</a:t>
            </a:r>
          </a:p>
        </p:txBody>
      </p:sp>
      <p:sp>
        <p:nvSpPr>
          <p:cNvPr id="3" name="TextBox 2"/>
          <p:cNvSpPr txBox="1"/>
          <p:nvPr/>
        </p:nvSpPr>
        <p:spPr>
          <a:xfrm>
            <a:off x="1703099" y="293748"/>
            <a:ext cx="8784976" cy="584775"/>
          </a:xfrm>
          <a:prstGeom prst="rect">
            <a:avLst/>
          </a:prstGeom>
          <a:noFill/>
        </p:spPr>
        <p:txBody>
          <a:bodyPr wrap="square" rtlCol="0">
            <a:spAutoFit/>
          </a:bodyPr>
          <a:lstStyle/>
          <a:p>
            <a:pPr algn="ctr"/>
            <a:r>
              <a:rPr lang="en-GB" sz="1600" b="1" dirty="0">
                <a:latin typeface="Comic Sans MS" panose="030F0702030302020204" pitchFamily="66" charset="0"/>
              </a:rPr>
              <a:t>‘Clemenceau was the least satisfied of the “Big Three” by the Treaty of Versailles.’ </a:t>
            </a:r>
          </a:p>
          <a:p>
            <a:r>
              <a:rPr lang="en-GB" sz="1600" b="1" dirty="0">
                <a:latin typeface="Comic Sans MS" panose="030F0702030302020204" pitchFamily="66" charset="0"/>
              </a:rPr>
              <a:t>How far do you agree with this statement? Explain your answer. (16 marks + 4 </a:t>
            </a:r>
            <a:r>
              <a:rPr lang="en-GB" sz="1600" b="1" dirty="0" err="1">
                <a:latin typeface="Comic Sans MS" panose="030F0702030302020204" pitchFamily="66" charset="0"/>
              </a:rPr>
              <a:t>Spag</a:t>
            </a:r>
            <a:r>
              <a:rPr lang="en-GB" sz="1600" b="1" dirty="0">
                <a:latin typeface="Comic Sans MS" panose="030F0702030302020204" pitchFamily="66" charset="0"/>
              </a:rPr>
              <a:t>)</a:t>
            </a:r>
          </a:p>
        </p:txBody>
      </p:sp>
      <p:sp>
        <p:nvSpPr>
          <p:cNvPr id="16" name="Rectangle 15"/>
          <p:cNvSpPr/>
          <p:nvPr/>
        </p:nvSpPr>
        <p:spPr>
          <a:xfrm>
            <a:off x="1675210" y="205336"/>
            <a:ext cx="8800140" cy="919408"/>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p>
        </p:txBody>
      </p:sp>
      <p:sp>
        <p:nvSpPr>
          <p:cNvPr id="17" name="Rectangle 16">
            <a:extLst>
              <a:ext uri="{FF2B5EF4-FFF2-40B4-BE49-F238E27FC236}">
                <a16:creationId xmlns:a16="http://schemas.microsoft.com/office/drawing/2014/main" id="{EFF5FDAF-CF2A-4C6D-BCE1-33E7D6792D6D}"/>
              </a:ext>
            </a:extLst>
          </p:cNvPr>
          <p:cNvSpPr/>
          <p:nvPr/>
        </p:nvSpPr>
        <p:spPr>
          <a:xfrm>
            <a:off x="1775520" y="2748765"/>
            <a:ext cx="5832648" cy="1368152"/>
          </a:xfrm>
          <a:prstGeom prst="rect">
            <a:avLst/>
          </a:prstGeom>
          <a:solidFill>
            <a:srgbClr val="FFFF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a:solidFill>
                  <a:schemeClr val="tx1"/>
                </a:solidFill>
                <a:latin typeface="Comic Sans MS" panose="030F0702030302020204" pitchFamily="66" charset="0"/>
              </a:rPr>
              <a:t>Para 2- Lloyd- George's feelings. Did he like the </a:t>
            </a:r>
            <a:r>
              <a:rPr lang="en-GB" dirty="0" err="1">
                <a:solidFill>
                  <a:schemeClr val="tx1"/>
                </a:solidFill>
                <a:latin typeface="Comic Sans MS" panose="030F0702030302020204" pitchFamily="66" charset="0"/>
              </a:rPr>
              <a:t>ToV</a:t>
            </a:r>
            <a:r>
              <a:rPr lang="en-GB" dirty="0">
                <a:solidFill>
                  <a:schemeClr val="tx1"/>
                </a:solidFill>
                <a:latin typeface="Comic Sans MS" panose="030F0702030302020204" pitchFamily="66" charset="0"/>
              </a:rPr>
              <a:t> overall? Which parts did he agree with- why? Which parts did he dislike- why?</a:t>
            </a:r>
          </a:p>
        </p:txBody>
      </p:sp>
      <p:sp>
        <p:nvSpPr>
          <p:cNvPr id="18" name="Rectangle 17">
            <a:extLst>
              <a:ext uri="{FF2B5EF4-FFF2-40B4-BE49-F238E27FC236}">
                <a16:creationId xmlns:a16="http://schemas.microsoft.com/office/drawing/2014/main" id="{9DC32154-554B-4CEC-B60B-3C212851BD0B}"/>
              </a:ext>
            </a:extLst>
          </p:cNvPr>
          <p:cNvSpPr/>
          <p:nvPr/>
        </p:nvSpPr>
        <p:spPr>
          <a:xfrm>
            <a:off x="1775107" y="4260933"/>
            <a:ext cx="5832648" cy="1368152"/>
          </a:xfrm>
          <a:prstGeom prst="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a:solidFill>
                  <a:schemeClr val="tx1"/>
                </a:solidFill>
                <a:latin typeface="Comic Sans MS" panose="030F0702030302020204" pitchFamily="66" charset="0"/>
              </a:rPr>
              <a:t>Para 3- Wilson’s feelings. Did he like the </a:t>
            </a:r>
            <a:r>
              <a:rPr lang="en-GB" dirty="0" err="1">
                <a:solidFill>
                  <a:schemeClr val="tx1"/>
                </a:solidFill>
                <a:latin typeface="Comic Sans MS" panose="030F0702030302020204" pitchFamily="66" charset="0"/>
              </a:rPr>
              <a:t>ToV</a:t>
            </a:r>
            <a:r>
              <a:rPr lang="en-GB" dirty="0">
                <a:solidFill>
                  <a:schemeClr val="tx1"/>
                </a:solidFill>
                <a:latin typeface="Comic Sans MS" panose="030F0702030302020204" pitchFamily="66" charset="0"/>
              </a:rPr>
              <a:t> overall? Which parts did he agree with- why? Which parts did he dislike- why?</a:t>
            </a:r>
          </a:p>
        </p:txBody>
      </p:sp>
      <p:sp>
        <p:nvSpPr>
          <p:cNvPr id="19" name="Rectangle 18">
            <a:extLst>
              <a:ext uri="{FF2B5EF4-FFF2-40B4-BE49-F238E27FC236}">
                <a16:creationId xmlns:a16="http://schemas.microsoft.com/office/drawing/2014/main" id="{2D468950-42D0-4C57-9A43-BF12EF33A861}"/>
              </a:ext>
            </a:extLst>
          </p:cNvPr>
          <p:cNvSpPr/>
          <p:nvPr/>
        </p:nvSpPr>
        <p:spPr>
          <a:xfrm>
            <a:off x="7751677" y="1252678"/>
            <a:ext cx="2736399" cy="4376407"/>
          </a:xfrm>
          <a:prstGeom prst="rect">
            <a:avLst/>
          </a:prstGeom>
          <a:solidFill>
            <a:srgbClr val="FFCC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2000" i="1" dirty="0">
                <a:solidFill>
                  <a:srgbClr val="002060"/>
                </a:solidFill>
                <a:latin typeface="Comic Sans MS" panose="030F0702030302020204" pitchFamily="66" charset="0"/>
              </a:rPr>
              <a:t>_________ mostly was/ was not happy with the terms in the Treaty of Versailles (</a:t>
            </a:r>
            <a:r>
              <a:rPr lang="en-GB" sz="2000" i="1" dirty="0" err="1">
                <a:solidFill>
                  <a:srgbClr val="002060"/>
                </a:solidFill>
                <a:latin typeface="Comic Sans MS" panose="030F0702030302020204" pitchFamily="66" charset="0"/>
              </a:rPr>
              <a:t>ToV</a:t>
            </a:r>
            <a:r>
              <a:rPr lang="en-GB" sz="2000" i="1" dirty="0">
                <a:solidFill>
                  <a:srgbClr val="002060"/>
                </a:solidFill>
                <a:latin typeface="Comic Sans MS" panose="030F0702030302020204" pitchFamily="66" charset="0"/>
              </a:rPr>
              <a:t>). One part he approved of was…….he agreed with this because……………..A term he disliked was……….because……….</a:t>
            </a:r>
          </a:p>
        </p:txBody>
      </p:sp>
      <p:sp>
        <p:nvSpPr>
          <p:cNvPr id="20" name="Rectangle 19">
            <a:extLst>
              <a:ext uri="{FF2B5EF4-FFF2-40B4-BE49-F238E27FC236}">
                <a16:creationId xmlns:a16="http://schemas.microsoft.com/office/drawing/2014/main" id="{2E414912-6310-459C-94D6-1CE41A566585}"/>
              </a:ext>
            </a:extLst>
          </p:cNvPr>
          <p:cNvSpPr/>
          <p:nvPr/>
        </p:nvSpPr>
        <p:spPr>
          <a:xfrm>
            <a:off x="1775107" y="5773101"/>
            <a:ext cx="8712968" cy="879564"/>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a:solidFill>
                  <a:schemeClr val="tx1"/>
                </a:solidFill>
                <a:latin typeface="Comic Sans MS" panose="030F0702030302020204" pitchFamily="66" charset="0"/>
              </a:rPr>
              <a:t>Conclusion- (Always best to disagree). </a:t>
            </a:r>
          </a:p>
        </p:txBody>
      </p:sp>
    </p:spTree>
    <p:extLst>
      <p:ext uri="{BB962C8B-B14F-4D97-AF65-F5344CB8AC3E}">
        <p14:creationId xmlns:p14="http://schemas.microsoft.com/office/powerpoint/2010/main" val="42726877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3221" y="127000"/>
            <a:ext cx="11805557" cy="1714500"/>
          </a:xfrm>
        </p:spPr>
        <p:txBody>
          <a:bodyPr>
            <a:normAutofit/>
          </a:bodyPr>
          <a:lstStyle/>
          <a:p>
            <a:r>
              <a:rPr lang="en-GB" sz="4800" u="sng" dirty="0">
                <a:latin typeface="Comic Sans MS" panose="030F0702030302020204" pitchFamily="66" charset="0"/>
              </a:rPr>
              <a:t>Learning Intent: What were the terms of the Treaty of Versailles?</a:t>
            </a:r>
          </a:p>
        </p:txBody>
      </p:sp>
      <p:sp>
        <p:nvSpPr>
          <p:cNvPr id="5" name="Rectangle: Rounded Corners 2">
            <a:extLst>
              <a:ext uri="{FF2B5EF4-FFF2-40B4-BE49-F238E27FC236}">
                <a16:creationId xmlns:a16="http://schemas.microsoft.com/office/drawing/2014/main" id="{D0736561-9632-4D1C-B975-B2A5639B6FD0}"/>
              </a:ext>
            </a:extLst>
          </p:cNvPr>
          <p:cNvSpPr/>
          <p:nvPr/>
        </p:nvSpPr>
        <p:spPr>
          <a:xfrm>
            <a:off x="631819" y="2204866"/>
            <a:ext cx="4965140" cy="2016224"/>
          </a:xfrm>
          <a:prstGeom prst="roundRect">
            <a:avLst/>
          </a:prstGeom>
          <a:solidFill>
            <a:srgbClr val="FFFF0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FCE2762D-D4A8-4E1C-9B39-168C61DDB7C1}"/>
              </a:ext>
            </a:extLst>
          </p:cNvPr>
          <p:cNvSpPr/>
          <p:nvPr/>
        </p:nvSpPr>
        <p:spPr>
          <a:xfrm>
            <a:off x="703826" y="2343501"/>
            <a:ext cx="4784589" cy="1631216"/>
          </a:xfrm>
          <a:prstGeom prst="rect">
            <a:avLst/>
          </a:prstGeom>
        </p:spPr>
        <p:txBody>
          <a:bodyPr wrap="square">
            <a:spAutoFit/>
          </a:bodyPr>
          <a:lstStyle/>
          <a:p>
            <a:pPr eaLnBrk="1" hangingPunct="1">
              <a:defRPr/>
            </a:pPr>
            <a:r>
              <a:rPr lang="en-GB" altLang="en-US" sz="2000" b="1" u="sng" dirty="0">
                <a:latin typeface="Comic Sans MS" panose="030F0702030302020204" pitchFamily="66" charset="0"/>
              </a:rPr>
              <a:t>BASIC (1-2):</a:t>
            </a:r>
          </a:p>
          <a:p>
            <a:pPr eaLnBrk="1" hangingPunct="1">
              <a:defRPr/>
            </a:pPr>
            <a:endParaRPr lang="en-GB" altLang="en-US" sz="2000" dirty="0">
              <a:latin typeface="Comic Sans MS" panose="030F0702030302020204" pitchFamily="66" charset="0"/>
            </a:endParaRPr>
          </a:p>
          <a:p>
            <a:pPr marL="342900" indent="-342900">
              <a:buFont typeface="Arial" panose="020B0604020202020204" pitchFamily="34" charset="0"/>
              <a:buChar char="•"/>
            </a:pPr>
            <a:r>
              <a:rPr lang="en-GB" sz="2000" dirty="0">
                <a:latin typeface="Comic Sans MS" panose="030F0702030302020204" pitchFamily="66" charset="0"/>
              </a:rPr>
              <a:t>To </a:t>
            </a:r>
            <a:r>
              <a:rPr lang="en-GB" sz="2000" dirty="0">
                <a:solidFill>
                  <a:srgbClr val="FF0000"/>
                </a:solidFill>
                <a:latin typeface="Comic Sans MS" panose="030F0702030302020204" pitchFamily="66" charset="0"/>
              </a:rPr>
              <a:t>identify</a:t>
            </a:r>
            <a:r>
              <a:rPr lang="en-GB" sz="2000" dirty="0">
                <a:latin typeface="Comic Sans MS" panose="030F0702030302020204" pitchFamily="66" charset="0"/>
              </a:rPr>
              <a:t> what Germany lost in the terms of the Treaty of Versailles. (2)</a:t>
            </a:r>
          </a:p>
        </p:txBody>
      </p:sp>
      <p:sp>
        <p:nvSpPr>
          <p:cNvPr id="7" name="Rectangle: Rounded Corners 7">
            <a:extLst>
              <a:ext uri="{FF2B5EF4-FFF2-40B4-BE49-F238E27FC236}">
                <a16:creationId xmlns:a16="http://schemas.microsoft.com/office/drawing/2014/main" id="{ECE1A1D5-85D4-4F56-B3E9-95EADBBCDC8A}"/>
              </a:ext>
            </a:extLst>
          </p:cNvPr>
          <p:cNvSpPr/>
          <p:nvPr/>
        </p:nvSpPr>
        <p:spPr>
          <a:xfrm>
            <a:off x="6280868" y="2204866"/>
            <a:ext cx="4965141" cy="2016224"/>
          </a:xfrm>
          <a:prstGeom prst="roundRect">
            <a:avLst/>
          </a:prstGeom>
          <a:solidFill>
            <a:srgbClr val="92D05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88C921D3-F9FD-4629-8E1F-04C981D7CEA1}"/>
              </a:ext>
            </a:extLst>
          </p:cNvPr>
          <p:cNvSpPr/>
          <p:nvPr/>
        </p:nvSpPr>
        <p:spPr>
          <a:xfrm>
            <a:off x="6399225" y="2333218"/>
            <a:ext cx="4784590" cy="1323439"/>
          </a:xfrm>
          <a:prstGeom prst="rect">
            <a:avLst/>
          </a:prstGeom>
        </p:spPr>
        <p:txBody>
          <a:bodyPr wrap="square">
            <a:spAutoFit/>
          </a:bodyPr>
          <a:lstStyle/>
          <a:p>
            <a:pPr eaLnBrk="1" fontAlgn="auto" hangingPunct="1">
              <a:spcBef>
                <a:spcPts val="0"/>
              </a:spcBef>
              <a:spcAft>
                <a:spcPts val="0"/>
              </a:spcAft>
              <a:defRPr/>
            </a:pPr>
            <a:r>
              <a:rPr lang="en-GB" sz="2000" b="1" u="sng" dirty="0">
                <a:latin typeface="Comic Sans MS" pitchFamily="66" charset="0"/>
                <a:cs typeface="Arial" charset="0"/>
              </a:rPr>
              <a:t>SIMPLE (3-4):</a:t>
            </a:r>
          </a:p>
          <a:p>
            <a:pPr eaLnBrk="1" fontAlgn="auto" hangingPunct="1">
              <a:spcBef>
                <a:spcPts val="0"/>
              </a:spcBef>
              <a:spcAft>
                <a:spcPts val="0"/>
              </a:spcAft>
              <a:defRPr/>
            </a:pPr>
            <a:endParaRPr lang="en-GB" sz="2000" b="1" dirty="0">
              <a:latin typeface="Comic Sans MS" pitchFamily="66" charset="0"/>
              <a:cs typeface="Arial" charset="0"/>
            </a:endParaRPr>
          </a:p>
          <a:p>
            <a:pPr marL="342900" indent="-342900">
              <a:buFont typeface="Arial" panose="020B0604020202020204" pitchFamily="34" charset="0"/>
              <a:buChar char="•"/>
            </a:pPr>
            <a:r>
              <a:rPr lang="en-GB" sz="2000" dirty="0">
                <a:latin typeface="Comic Sans MS" panose="030F0702030302020204" pitchFamily="66" charset="0"/>
              </a:rPr>
              <a:t>To </a:t>
            </a:r>
            <a:r>
              <a:rPr lang="en-GB" sz="2000" dirty="0">
                <a:solidFill>
                  <a:srgbClr val="FF0000"/>
                </a:solidFill>
                <a:latin typeface="Comic Sans MS" panose="030F0702030302020204" pitchFamily="66" charset="0"/>
              </a:rPr>
              <a:t>describe</a:t>
            </a:r>
            <a:r>
              <a:rPr lang="en-GB" sz="2000" dirty="0">
                <a:latin typeface="Comic Sans MS" panose="030F0702030302020204" pitchFamily="66" charset="0"/>
              </a:rPr>
              <a:t> how the terms would impact on Germany. (3-4)</a:t>
            </a:r>
          </a:p>
        </p:txBody>
      </p:sp>
      <p:sp>
        <p:nvSpPr>
          <p:cNvPr id="9" name="Rectangle: Rounded Corners 8">
            <a:extLst>
              <a:ext uri="{FF2B5EF4-FFF2-40B4-BE49-F238E27FC236}">
                <a16:creationId xmlns:a16="http://schemas.microsoft.com/office/drawing/2014/main" id="{9EA03C67-27D9-4F5A-A656-3CCB026D34EF}"/>
              </a:ext>
            </a:extLst>
          </p:cNvPr>
          <p:cNvSpPr/>
          <p:nvPr/>
        </p:nvSpPr>
        <p:spPr>
          <a:xfrm>
            <a:off x="631819" y="4653134"/>
            <a:ext cx="4965140" cy="2016225"/>
          </a:xfrm>
          <a:prstGeom prst="roundRect">
            <a:avLst/>
          </a:prstGeom>
          <a:solidFill>
            <a:srgbClr val="FFCCFF"/>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58F7FC02-CE84-41DF-93BE-043656DA8F42}"/>
              </a:ext>
            </a:extLst>
          </p:cNvPr>
          <p:cNvSpPr/>
          <p:nvPr/>
        </p:nvSpPr>
        <p:spPr>
          <a:xfrm>
            <a:off x="810768" y="4712204"/>
            <a:ext cx="3933142" cy="1600438"/>
          </a:xfrm>
          <a:prstGeom prst="rect">
            <a:avLst/>
          </a:prstGeom>
        </p:spPr>
        <p:txBody>
          <a:bodyPr wrap="square">
            <a:spAutoFit/>
          </a:bodyPr>
          <a:lstStyle/>
          <a:p>
            <a:pPr eaLnBrk="1" fontAlgn="auto" hangingPunct="1">
              <a:spcBef>
                <a:spcPts val="0"/>
              </a:spcBef>
              <a:spcAft>
                <a:spcPts val="0"/>
              </a:spcAft>
              <a:defRPr/>
            </a:pPr>
            <a:r>
              <a:rPr lang="en-GB" sz="2000" b="1" u="sng" dirty="0">
                <a:latin typeface="Comic Sans MS" pitchFamily="66" charset="0"/>
                <a:cs typeface="Arial" charset="0"/>
              </a:rPr>
              <a:t>DEVELOPED (5-6):</a:t>
            </a:r>
          </a:p>
          <a:p>
            <a:pPr eaLnBrk="1" fontAlgn="auto" hangingPunct="1">
              <a:spcBef>
                <a:spcPts val="0"/>
              </a:spcBef>
              <a:spcAft>
                <a:spcPts val="0"/>
              </a:spcAft>
              <a:defRPr/>
            </a:pPr>
            <a:endParaRPr lang="en-GB" b="1" dirty="0">
              <a:latin typeface="Comic Sans MS" pitchFamily="66" charset="0"/>
              <a:cs typeface="Arial" charset="0"/>
            </a:endParaRPr>
          </a:p>
          <a:p>
            <a:pPr marL="342900" indent="-342900">
              <a:buFont typeface="Arial" panose="020B0604020202020204" pitchFamily="34" charset="0"/>
              <a:buChar char="•"/>
            </a:pPr>
            <a:r>
              <a:rPr lang="en-GB" sz="2000" dirty="0">
                <a:latin typeface="Comic Sans MS" panose="030F0702030302020204" pitchFamily="66" charset="0"/>
              </a:rPr>
              <a:t>To </a:t>
            </a:r>
            <a:r>
              <a:rPr lang="en-GB" sz="2000" dirty="0">
                <a:solidFill>
                  <a:srgbClr val="FF0000"/>
                </a:solidFill>
                <a:latin typeface="Comic Sans MS" panose="030F0702030302020204" pitchFamily="66" charset="0"/>
              </a:rPr>
              <a:t>explain</a:t>
            </a:r>
            <a:r>
              <a:rPr lang="en-GB" sz="2000" dirty="0">
                <a:latin typeface="Comic Sans MS" panose="030F0702030302020204" pitchFamily="66" charset="0"/>
              </a:rPr>
              <a:t> how the treaty would have a long term impact on Germany (5+)</a:t>
            </a:r>
          </a:p>
        </p:txBody>
      </p:sp>
      <p:pic>
        <p:nvPicPr>
          <p:cNvPr id="14" name="Picture 4">
            <a:extLst>
              <a:ext uri="{FF2B5EF4-FFF2-40B4-BE49-F238E27FC236}">
                <a16:creationId xmlns:a16="http://schemas.microsoft.com/office/drawing/2014/main" id="{DFE40B8B-D338-4B6E-9C4B-6C22C05D934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99225" y="4584456"/>
            <a:ext cx="1593520" cy="2054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
                <a:solidFill>
                  <a:srgbClr val="000000"/>
                </a:solidFill>
                <a:miter lim="800000"/>
                <a:headEnd/>
                <a:tailEnd/>
              </a14:hiddenLine>
            </a:ext>
          </a:extLst>
        </p:spPr>
      </p:pic>
      <p:pic>
        <p:nvPicPr>
          <p:cNvPr id="15" name="Picture 5" descr="ToV3">
            <a:hlinkClick r:id="rId3"/>
            <a:extLst>
              <a:ext uri="{FF2B5EF4-FFF2-40B4-BE49-F238E27FC236}">
                <a16:creationId xmlns:a16="http://schemas.microsoft.com/office/drawing/2014/main" id="{AA1AFE0E-966B-4F5C-9D76-CC32D544742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04605" y="4600660"/>
            <a:ext cx="1602865" cy="20546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6" descr="Clemenceau">
            <a:hlinkClick r:id="rId5"/>
            <a:extLst>
              <a:ext uri="{FF2B5EF4-FFF2-40B4-BE49-F238E27FC236}">
                <a16:creationId xmlns:a16="http://schemas.microsoft.com/office/drawing/2014/main" id="{CCC014D5-C49D-4B08-BB89-A55DA5134A5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219330" y="4600659"/>
            <a:ext cx="1573328" cy="20546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029045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Content Placeholder 2"/>
          <p:cNvSpPr>
            <a:spLocks noGrp="1"/>
          </p:cNvSpPr>
          <p:nvPr>
            <p:ph idx="1"/>
          </p:nvPr>
        </p:nvSpPr>
        <p:spPr>
          <a:xfrm>
            <a:off x="412124" y="204716"/>
            <a:ext cx="11359166" cy="1423414"/>
          </a:xfrm>
          <a:solidFill>
            <a:srgbClr val="CCCCFF"/>
          </a:solidFill>
        </p:spPr>
        <p:style>
          <a:lnRef idx="2">
            <a:schemeClr val="dk1"/>
          </a:lnRef>
          <a:fillRef idx="1">
            <a:schemeClr val="lt1"/>
          </a:fillRef>
          <a:effectRef idx="0">
            <a:schemeClr val="dk1"/>
          </a:effectRef>
          <a:fontRef idx="minor">
            <a:schemeClr val="dk1"/>
          </a:fontRef>
        </p:style>
        <p:txBody>
          <a:bodyPr>
            <a:normAutofit/>
          </a:bodyPr>
          <a:lstStyle/>
          <a:p>
            <a:pPr marL="0" indent="0" algn="ctr">
              <a:buNone/>
            </a:pPr>
            <a:r>
              <a:rPr lang="en-GB" altLang="en-US" b="1" u="sng" dirty="0">
                <a:solidFill>
                  <a:schemeClr val="tx1"/>
                </a:solidFill>
                <a:latin typeface="Comic Sans MS" panose="030F0702030302020204" pitchFamily="66" charset="0"/>
                <a:ea typeface="Calibri" pitchFamily="34" charset="0"/>
                <a:cs typeface="Calibri" pitchFamily="34" charset="0"/>
              </a:rPr>
              <a:t>Introduction to the </a:t>
            </a:r>
            <a:r>
              <a:rPr lang="en-GB" altLang="en-US" b="1" u="sng" dirty="0" err="1">
                <a:solidFill>
                  <a:schemeClr val="tx1"/>
                </a:solidFill>
                <a:latin typeface="Comic Sans MS" panose="030F0702030302020204" pitchFamily="66" charset="0"/>
                <a:ea typeface="Calibri" pitchFamily="34" charset="0"/>
                <a:cs typeface="Calibri" pitchFamily="34" charset="0"/>
              </a:rPr>
              <a:t>ToV</a:t>
            </a:r>
            <a:r>
              <a:rPr lang="en-GB" altLang="en-US" b="1" u="sng" dirty="0">
                <a:solidFill>
                  <a:schemeClr val="tx1"/>
                </a:solidFill>
                <a:latin typeface="Comic Sans MS" panose="030F0702030302020204" pitchFamily="66" charset="0"/>
                <a:ea typeface="Calibri" pitchFamily="34" charset="0"/>
                <a:cs typeface="Calibri" pitchFamily="34" charset="0"/>
              </a:rPr>
              <a:t>:</a:t>
            </a:r>
          </a:p>
          <a:p>
            <a:pPr marL="0" indent="0" algn="ctr">
              <a:buNone/>
            </a:pPr>
            <a:r>
              <a:rPr lang="en-GB" altLang="en-US" dirty="0">
                <a:solidFill>
                  <a:schemeClr val="tx1"/>
                </a:solidFill>
                <a:latin typeface="Comic Sans MS" panose="030F0702030302020204" pitchFamily="66" charset="0"/>
                <a:ea typeface="Calibri" pitchFamily="34" charset="0"/>
                <a:cs typeface="Calibri" pitchFamily="34" charset="0"/>
              </a:rPr>
              <a:t>Watch the clip and write bullet points about what it tells us about the Treaty of Versailles.</a:t>
            </a:r>
          </a:p>
        </p:txBody>
      </p:sp>
      <p:pic>
        <p:nvPicPr>
          <p:cNvPr id="3" name="gKzZ1OwPXgk"/>
          <p:cNvPicPr>
            <a:picLocks noRot="1" noChangeAspect="1"/>
          </p:cNvPicPr>
          <p:nvPr>
            <a:videoFile r:link="rId1"/>
          </p:nvPr>
        </p:nvPicPr>
        <p:blipFill>
          <a:blip r:embed="rId4"/>
          <a:stretch>
            <a:fillRect/>
          </a:stretch>
        </p:blipFill>
        <p:spPr>
          <a:xfrm>
            <a:off x="1739417" y="1788283"/>
            <a:ext cx="8704580" cy="4896326"/>
          </a:xfrm>
          <a:prstGeom prst="rect">
            <a:avLst/>
          </a:prstGeom>
        </p:spPr>
      </p:pic>
    </p:spTree>
    <p:extLst>
      <p:ext uri="{BB962C8B-B14F-4D97-AF65-F5344CB8AC3E}">
        <p14:creationId xmlns:p14="http://schemas.microsoft.com/office/powerpoint/2010/main" val="26563200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4387" y="295422"/>
            <a:ext cx="10515600" cy="6091310"/>
          </a:xfrm>
          <a:solidFill>
            <a:schemeClr val="accent1">
              <a:lumMod val="40000"/>
              <a:lumOff val="60000"/>
            </a:schemeClr>
          </a:solidFill>
        </p:spPr>
        <p:txBody>
          <a:bodyPr>
            <a:noAutofit/>
          </a:bodyPr>
          <a:lstStyle/>
          <a:p>
            <a:r>
              <a:rPr lang="en-GB" sz="2700" b="1" u="sng" dirty="0">
                <a:latin typeface="Comic Sans MS" panose="030F0702030302020204" pitchFamily="66" charset="0"/>
              </a:rPr>
              <a:t>Task:</a:t>
            </a:r>
            <a:br>
              <a:rPr lang="en-GB" sz="2700" dirty="0">
                <a:latin typeface="Comic Sans MS" panose="030F0702030302020204" pitchFamily="66" charset="0"/>
              </a:rPr>
            </a:br>
            <a:br>
              <a:rPr lang="en-GB" sz="2700" dirty="0">
                <a:latin typeface="Comic Sans MS" panose="030F0702030302020204" pitchFamily="66" charset="0"/>
              </a:rPr>
            </a:br>
            <a:r>
              <a:rPr lang="en-GB" sz="2700" dirty="0">
                <a:latin typeface="Comic Sans MS" panose="030F0702030302020204" pitchFamily="66" charset="0"/>
              </a:rPr>
              <a:t>Complete your colour coded worksheet to show what Germany lost in each term: pride, territory (land), money, or military strength.</a:t>
            </a:r>
            <a:br>
              <a:rPr lang="en-GB" sz="2700" dirty="0">
                <a:latin typeface="Comic Sans MS" panose="030F0702030302020204" pitchFamily="66" charset="0"/>
              </a:rPr>
            </a:br>
            <a:br>
              <a:rPr lang="en-GB" sz="2700" dirty="0">
                <a:latin typeface="Comic Sans MS" panose="030F0702030302020204" pitchFamily="66" charset="0"/>
              </a:rPr>
            </a:br>
            <a:r>
              <a:rPr lang="en-GB" sz="2700" b="1" dirty="0">
                <a:latin typeface="Comic Sans MS" panose="030F0702030302020204" pitchFamily="66" charset="0"/>
              </a:rPr>
              <a:t>Some of the terms might need to be more than one colour.</a:t>
            </a:r>
            <a:br>
              <a:rPr lang="en-GB" sz="2700" dirty="0">
                <a:latin typeface="Comic Sans MS" panose="030F0702030302020204" pitchFamily="66" charset="0"/>
              </a:rPr>
            </a:br>
            <a:br>
              <a:rPr lang="en-GB" sz="2700" dirty="0">
                <a:latin typeface="Comic Sans MS" panose="030F0702030302020204" pitchFamily="66" charset="0"/>
              </a:rPr>
            </a:br>
            <a:r>
              <a:rPr lang="en-GB" sz="2700" b="1" u="sng" dirty="0">
                <a:latin typeface="Comic Sans MS" panose="030F0702030302020204" pitchFamily="66" charset="0"/>
              </a:rPr>
              <a:t>Stretch 1:</a:t>
            </a:r>
            <a:r>
              <a:rPr lang="en-GB" sz="2700" dirty="0">
                <a:latin typeface="Comic Sans MS" panose="030F0702030302020204" pitchFamily="66" charset="0"/>
              </a:rPr>
              <a:t> Why do you think Germans hated Article 231 (War Guilt Clause) the most? </a:t>
            </a:r>
            <a:br>
              <a:rPr lang="en-GB" sz="2700" dirty="0">
                <a:latin typeface="Comic Sans MS" panose="030F0702030302020204" pitchFamily="66" charset="0"/>
              </a:rPr>
            </a:br>
            <a:br>
              <a:rPr lang="en-GB" sz="2700" dirty="0">
                <a:latin typeface="Comic Sans MS" panose="030F0702030302020204" pitchFamily="66" charset="0"/>
              </a:rPr>
            </a:br>
            <a:r>
              <a:rPr lang="en-GB" sz="2700" b="1" u="sng" dirty="0">
                <a:latin typeface="Comic Sans MS" panose="030F0702030302020204" pitchFamily="66" charset="0"/>
              </a:rPr>
              <a:t>Stretch 2:</a:t>
            </a:r>
            <a:r>
              <a:rPr lang="en-GB" sz="2700" dirty="0">
                <a:latin typeface="Comic Sans MS" panose="030F0702030302020204" pitchFamily="66" charset="0"/>
              </a:rPr>
              <a:t> Why do you think Article 232, reparations, came after the war guilt clause?</a:t>
            </a:r>
          </a:p>
        </p:txBody>
      </p:sp>
    </p:spTree>
    <p:extLst>
      <p:ext uri="{BB962C8B-B14F-4D97-AF65-F5344CB8AC3E}">
        <p14:creationId xmlns:p14="http://schemas.microsoft.com/office/powerpoint/2010/main" val="1921234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706F7275-6C4F-42D9-8900-463EBFD29260}"/>
              </a:ext>
            </a:extLst>
          </p:cNvPr>
          <p:cNvSpPr/>
          <p:nvPr/>
        </p:nvSpPr>
        <p:spPr>
          <a:xfrm>
            <a:off x="840161" y="3037869"/>
            <a:ext cx="2654153" cy="2415874"/>
          </a:xfrm>
          <a:prstGeom prst="ellipse">
            <a:avLst/>
          </a:prstGeom>
          <a:solidFill>
            <a:srgbClr val="00B050"/>
          </a:solidFill>
          <a:ln w="38100">
            <a:solidFill>
              <a:srgbClr val="FF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Oval 2">
            <a:extLst>
              <a:ext uri="{FF2B5EF4-FFF2-40B4-BE49-F238E27FC236}">
                <a16:creationId xmlns:a16="http://schemas.microsoft.com/office/drawing/2014/main" id="{09254DF7-5922-422D-801E-75C48DEC04A1}"/>
              </a:ext>
            </a:extLst>
          </p:cNvPr>
          <p:cNvSpPr/>
          <p:nvPr/>
        </p:nvSpPr>
        <p:spPr>
          <a:xfrm>
            <a:off x="4829050" y="3037869"/>
            <a:ext cx="2535136" cy="2415874"/>
          </a:xfrm>
          <a:prstGeom prst="ellipse">
            <a:avLst/>
          </a:prstGeom>
          <a:solidFill>
            <a:srgbClr val="FF0066"/>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Oval 3">
            <a:extLst>
              <a:ext uri="{FF2B5EF4-FFF2-40B4-BE49-F238E27FC236}">
                <a16:creationId xmlns:a16="http://schemas.microsoft.com/office/drawing/2014/main" id="{DDF176FB-1C06-4D2A-B215-1C95C8BF4CB2}"/>
              </a:ext>
            </a:extLst>
          </p:cNvPr>
          <p:cNvSpPr/>
          <p:nvPr/>
        </p:nvSpPr>
        <p:spPr>
          <a:xfrm>
            <a:off x="8519307" y="3037869"/>
            <a:ext cx="2584122" cy="2415874"/>
          </a:xfrm>
          <a:prstGeom prst="ellipse">
            <a:avLst/>
          </a:prstGeom>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7C8D9E5D-B6A7-485E-8C3C-A149CF621D45}"/>
              </a:ext>
            </a:extLst>
          </p:cNvPr>
          <p:cNvSpPr txBox="1"/>
          <p:nvPr/>
        </p:nvSpPr>
        <p:spPr>
          <a:xfrm>
            <a:off x="1038639" y="4016645"/>
            <a:ext cx="2237270" cy="584775"/>
          </a:xfrm>
          <a:prstGeom prst="rect">
            <a:avLst/>
          </a:prstGeom>
          <a:noFill/>
        </p:spPr>
        <p:txBody>
          <a:bodyPr wrap="square" rtlCol="0">
            <a:spAutoFit/>
          </a:bodyPr>
          <a:lstStyle/>
          <a:p>
            <a:pPr algn="ctr"/>
            <a:r>
              <a:rPr lang="en-GB" sz="3200" b="1" dirty="0">
                <a:latin typeface="Comic Sans MS" panose="030F0702030302020204" pitchFamily="66" charset="0"/>
              </a:rPr>
              <a:t>Think</a:t>
            </a:r>
          </a:p>
        </p:txBody>
      </p:sp>
      <p:sp>
        <p:nvSpPr>
          <p:cNvPr id="6" name="TextBox 5">
            <a:extLst>
              <a:ext uri="{FF2B5EF4-FFF2-40B4-BE49-F238E27FC236}">
                <a16:creationId xmlns:a16="http://schemas.microsoft.com/office/drawing/2014/main" id="{03D7490E-69C1-43AF-9BE4-2FC95B56D35A}"/>
              </a:ext>
            </a:extLst>
          </p:cNvPr>
          <p:cNvSpPr txBox="1"/>
          <p:nvPr/>
        </p:nvSpPr>
        <p:spPr>
          <a:xfrm>
            <a:off x="5381965" y="4078199"/>
            <a:ext cx="1429305" cy="584775"/>
          </a:xfrm>
          <a:prstGeom prst="rect">
            <a:avLst/>
          </a:prstGeom>
          <a:noFill/>
        </p:spPr>
        <p:txBody>
          <a:bodyPr wrap="square" rtlCol="0">
            <a:spAutoFit/>
          </a:bodyPr>
          <a:lstStyle/>
          <a:p>
            <a:pPr algn="ctr"/>
            <a:r>
              <a:rPr lang="en-GB" sz="3200" b="1" dirty="0">
                <a:latin typeface="Comic Sans MS" panose="030F0702030302020204" pitchFamily="66" charset="0"/>
              </a:rPr>
              <a:t>Pair</a:t>
            </a:r>
          </a:p>
        </p:txBody>
      </p:sp>
      <p:sp>
        <p:nvSpPr>
          <p:cNvPr id="7" name="TextBox 6">
            <a:extLst>
              <a:ext uri="{FF2B5EF4-FFF2-40B4-BE49-F238E27FC236}">
                <a16:creationId xmlns:a16="http://schemas.microsoft.com/office/drawing/2014/main" id="{315BFC82-7A89-41A2-AEF5-269A405AAA01}"/>
              </a:ext>
            </a:extLst>
          </p:cNvPr>
          <p:cNvSpPr txBox="1"/>
          <p:nvPr/>
        </p:nvSpPr>
        <p:spPr>
          <a:xfrm>
            <a:off x="9096715" y="4016645"/>
            <a:ext cx="1429305" cy="584775"/>
          </a:xfrm>
          <a:prstGeom prst="rect">
            <a:avLst/>
          </a:prstGeom>
          <a:noFill/>
        </p:spPr>
        <p:txBody>
          <a:bodyPr wrap="square" rtlCol="0">
            <a:spAutoFit/>
          </a:bodyPr>
          <a:lstStyle/>
          <a:p>
            <a:pPr algn="ctr"/>
            <a:r>
              <a:rPr lang="en-GB" sz="3200" b="1" dirty="0">
                <a:latin typeface="Comic Sans MS" panose="030F0702030302020204" pitchFamily="66" charset="0"/>
              </a:rPr>
              <a:t>Share</a:t>
            </a:r>
          </a:p>
        </p:txBody>
      </p:sp>
      <p:sp>
        <p:nvSpPr>
          <p:cNvPr id="8" name="TextBox 7"/>
          <p:cNvSpPr txBox="1"/>
          <p:nvPr/>
        </p:nvSpPr>
        <p:spPr>
          <a:xfrm>
            <a:off x="489857" y="326571"/>
            <a:ext cx="11070772" cy="1569660"/>
          </a:xfrm>
          <a:prstGeom prst="rect">
            <a:avLst/>
          </a:prstGeom>
          <a:noFill/>
        </p:spPr>
        <p:txBody>
          <a:bodyPr wrap="square" rtlCol="0">
            <a:spAutoFit/>
          </a:bodyPr>
          <a:lstStyle/>
          <a:p>
            <a:r>
              <a:rPr lang="en-GB" sz="3200" dirty="0">
                <a:latin typeface="Comic Sans MS" panose="030F0702030302020204" pitchFamily="66" charset="0"/>
              </a:rPr>
              <a:t>Which term do you think would affect Germany the most?</a:t>
            </a:r>
          </a:p>
          <a:p>
            <a:r>
              <a:rPr lang="en-GB" sz="3200" dirty="0">
                <a:latin typeface="Comic Sans MS" panose="030F0702030302020204" pitchFamily="66" charset="0"/>
              </a:rPr>
              <a:t>Why do you think this?</a:t>
            </a:r>
          </a:p>
        </p:txBody>
      </p:sp>
    </p:spTree>
    <p:extLst>
      <p:ext uri="{BB962C8B-B14F-4D97-AF65-F5344CB8AC3E}">
        <p14:creationId xmlns:p14="http://schemas.microsoft.com/office/powerpoint/2010/main" val="205032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xit" presetSubtype="1" fill="hold" grpId="0" nodeType="clickEffect">
                                  <p:stCondLst>
                                    <p:cond delay="0"/>
                                  </p:stCondLst>
                                  <p:childTnLst>
                                    <p:animEffect transition="out" filter="wheel(1)">
                                      <p:cBhvr>
                                        <p:cTn id="6" dur="30000"/>
                                        <p:tgtEl>
                                          <p:spTgt spid="5"/>
                                        </p:tgtEl>
                                      </p:cBhvr>
                                    </p:animEffect>
                                    <p:set>
                                      <p:cBhvr>
                                        <p:cTn id="7" dur="1" fill="hold">
                                          <p:stCondLst>
                                            <p:cond delay="29999"/>
                                          </p:stCondLst>
                                        </p:cTn>
                                        <p:tgtEl>
                                          <p:spTgt spid="5"/>
                                        </p:tgtEl>
                                        <p:attrNameLst>
                                          <p:attrName>style.visibility</p:attrName>
                                        </p:attrNameLst>
                                      </p:cBhvr>
                                      <p:to>
                                        <p:strVal val="hidden"/>
                                      </p:to>
                                    </p:set>
                                  </p:childTnLst>
                                </p:cTn>
                              </p:par>
                              <p:par>
                                <p:cTn id="8" presetID="21" presetClass="exit" presetSubtype="1" fill="hold" grpId="0" nodeType="withEffect">
                                  <p:stCondLst>
                                    <p:cond delay="0"/>
                                  </p:stCondLst>
                                  <p:childTnLst>
                                    <p:animEffect transition="out" filter="wheel(1)">
                                      <p:cBhvr>
                                        <p:cTn id="9" dur="30000"/>
                                        <p:tgtEl>
                                          <p:spTgt spid="2"/>
                                        </p:tgtEl>
                                      </p:cBhvr>
                                    </p:animEffect>
                                    <p:set>
                                      <p:cBhvr>
                                        <p:cTn id="10" dur="1" fill="hold">
                                          <p:stCondLst>
                                            <p:cond delay="29999"/>
                                          </p:stCondLst>
                                        </p:cTn>
                                        <p:tgtEl>
                                          <p:spTgt spid="2"/>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21" presetClass="exit" presetSubtype="1" fill="hold" grpId="0" nodeType="clickEffect">
                                  <p:stCondLst>
                                    <p:cond delay="0"/>
                                  </p:stCondLst>
                                  <p:childTnLst>
                                    <p:animEffect transition="out" filter="wheel(1)">
                                      <p:cBhvr>
                                        <p:cTn id="14" dur="30000"/>
                                        <p:tgtEl>
                                          <p:spTgt spid="6"/>
                                        </p:tgtEl>
                                      </p:cBhvr>
                                    </p:animEffect>
                                    <p:set>
                                      <p:cBhvr>
                                        <p:cTn id="15" dur="1" fill="hold">
                                          <p:stCondLst>
                                            <p:cond delay="29999"/>
                                          </p:stCondLst>
                                        </p:cTn>
                                        <p:tgtEl>
                                          <p:spTgt spid="6"/>
                                        </p:tgtEl>
                                        <p:attrNameLst>
                                          <p:attrName>style.visibility</p:attrName>
                                        </p:attrNameLst>
                                      </p:cBhvr>
                                      <p:to>
                                        <p:strVal val="hidden"/>
                                      </p:to>
                                    </p:set>
                                  </p:childTnLst>
                                </p:cTn>
                              </p:par>
                              <p:par>
                                <p:cTn id="16" presetID="21" presetClass="exit" presetSubtype="1" fill="hold" grpId="0" nodeType="withEffect">
                                  <p:stCondLst>
                                    <p:cond delay="0"/>
                                  </p:stCondLst>
                                  <p:childTnLst>
                                    <p:animEffect transition="out" filter="wheel(1)">
                                      <p:cBhvr>
                                        <p:cTn id="17" dur="30000"/>
                                        <p:tgtEl>
                                          <p:spTgt spid="3"/>
                                        </p:tgtEl>
                                      </p:cBhvr>
                                    </p:animEffect>
                                    <p:set>
                                      <p:cBhvr>
                                        <p:cTn id="18" dur="1" fill="hold">
                                          <p:stCondLst>
                                            <p:cond delay="29999"/>
                                          </p:stCondLst>
                                        </p:cTn>
                                        <p:tgtEl>
                                          <p:spTgt spid="3"/>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21" presetClass="exit" presetSubtype="1" fill="hold" grpId="0" nodeType="clickEffect">
                                  <p:stCondLst>
                                    <p:cond delay="0"/>
                                  </p:stCondLst>
                                  <p:childTnLst>
                                    <p:animEffect transition="out" filter="wheel(1)">
                                      <p:cBhvr>
                                        <p:cTn id="22" dur="30000"/>
                                        <p:tgtEl>
                                          <p:spTgt spid="7"/>
                                        </p:tgtEl>
                                      </p:cBhvr>
                                    </p:animEffect>
                                    <p:set>
                                      <p:cBhvr>
                                        <p:cTn id="23" dur="1" fill="hold">
                                          <p:stCondLst>
                                            <p:cond delay="29999"/>
                                          </p:stCondLst>
                                        </p:cTn>
                                        <p:tgtEl>
                                          <p:spTgt spid="7"/>
                                        </p:tgtEl>
                                        <p:attrNameLst>
                                          <p:attrName>style.visibility</p:attrName>
                                        </p:attrNameLst>
                                      </p:cBhvr>
                                      <p:to>
                                        <p:strVal val="hidden"/>
                                      </p:to>
                                    </p:set>
                                  </p:childTnLst>
                                </p:cTn>
                              </p:par>
                              <p:par>
                                <p:cTn id="24" presetID="21" presetClass="exit" presetSubtype="1" fill="hold" grpId="0" nodeType="withEffect">
                                  <p:stCondLst>
                                    <p:cond delay="0"/>
                                  </p:stCondLst>
                                  <p:childTnLst>
                                    <p:animEffect transition="out" filter="wheel(1)">
                                      <p:cBhvr>
                                        <p:cTn id="25" dur="30000"/>
                                        <p:tgtEl>
                                          <p:spTgt spid="4"/>
                                        </p:tgtEl>
                                      </p:cBhvr>
                                    </p:animEffect>
                                    <p:set>
                                      <p:cBhvr>
                                        <p:cTn id="26" dur="1" fill="hold">
                                          <p:stCondLst>
                                            <p:cond delay="29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p:bldP spid="6" grpId="0"/>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loud 4">
            <a:extLst>
              <a:ext uri="{FF2B5EF4-FFF2-40B4-BE49-F238E27FC236}">
                <a16:creationId xmlns:a16="http://schemas.microsoft.com/office/drawing/2014/main" id="{B81CF37C-56E9-41C3-BA2E-56C4F354D2F0}"/>
              </a:ext>
            </a:extLst>
          </p:cNvPr>
          <p:cNvSpPr/>
          <p:nvPr/>
        </p:nvSpPr>
        <p:spPr>
          <a:xfrm>
            <a:off x="6780628" y="1915775"/>
            <a:ext cx="4726744" cy="3597663"/>
          </a:xfrm>
          <a:prstGeom prst="cloud">
            <a:avLst/>
          </a:prstGeom>
          <a:solidFill>
            <a:schemeClr val="accent4">
              <a:lumMod val="40000"/>
              <a:lumOff val="60000"/>
            </a:schemeClr>
          </a:solid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171" name="TextBox 2"/>
          <p:cNvSpPr txBox="1">
            <a:spLocks noChangeArrowheads="1"/>
          </p:cNvSpPr>
          <p:nvPr/>
        </p:nvSpPr>
        <p:spPr bwMode="auto">
          <a:xfrm>
            <a:off x="2640012" y="110856"/>
            <a:ext cx="6911975"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en-GB" altLang="en-US" sz="2800" b="1" u="sng" dirty="0">
                <a:latin typeface="Comic Sans MS" panose="030F0702030302020204" pitchFamily="66" charset="0"/>
              </a:rPr>
              <a:t>The terms of the Treaty of Versailles</a:t>
            </a:r>
          </a:p>
        </p:txBody>
      </p:sp>
      <p:sp>
        <p:nvSpPr>
          <p:cNvPr id="4" name="TextBox 1"/>
          <p:cNvSpPr txBox="1">
            <a:spLocks noChangeArrowheads="1"/>
          </p:cNvSpPr>
          <p:nvPr/>
        </p:nvSpPr>
        <p:spPr bwMode="auto">
          <a:xfrm>
            <a:off x="419881" y="1501983"/>
            <a:ext cx="6337300" cy="5078313"/>
          </a:xfrm>
          <a:prstGeom prst="rect">
            <a:avLst/>
          </a:prstGeom>
          <a:solidFill>
            <a:schemeClr val="accent3">
              <a:lumMod val="40000"/>
              <a:lumOff val="60000"/>
            </a:schemeClr>
          </a:solidFill>
          <a:ln w="38100">
            <a:solidFill>
              <a:schemeClr val="tx1"/>
            </a:solidFill>
          </a:ln>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en-GB" altLang="en-US" sz="3600" dirty="0">
                <a:solidFill>
                  <a:srgbClr val="FF0000"/>
                </a:solidFill>
                <a:latin typeface="Comic Sans MS" panose="030F0702030302020204" pitchFamily="66" charset="0"/>
              </a:rPr>
              <a:t>G</a:t>
            </a:r>
            <a:r>
              <a:rPr lang="en-GB" altLang="en-US" sz="3600" dirty="0">
                <a:latin typeface="Comic Sans MS" panose="030F0702030302020204" pitchFamily="66" charset="0"/>
              </a:rPr>
              <a:t> (Guilt)</a:t>
            </a:r>
          </a:p>
          <a:p>
            <a:pPr eaLnBrk="1" hangingPunct="1">
              <a:spcBef>
                <a:spcPct val="0"/>
              </a:spcBef>
              <a:buFontTx/>
              <a:buNone/>
            </a:pPr>
            <a:endParaRPr lang="en-GB" altLang="en-US" sz="3600" dirty="0">
              <a:latin typeface="Comic Sans MS" panose="030F0702030302020204" pitchFamily="66" charset="0"/>
            </a:endParaRPr>
          </a:p>
          <a:p>
            <a:pPr eaLnBrk="1" hangingPunct="1">
              <a:spcBef>
                <a:spcPct val="0"/>
              </a:spcBef>
              <a:buFontTx/>
              <a:buNone/>
            </a:pPr>
            <a:r>
              <a:rPr lang="en-GB" altLang="en-US" sz="3600" dirty="0">
                <a:solidFill>
                  <a:srgbClr val="FF0000"/>
                </a:solidFill>
                <a:latin typeface="Comic Sans MS" panose="030F0702030302020204" pitchFamily="66" charset="0"/>
              </a:rPr>
              <a:t>A</a:t>
            </a:r>
            <a:r>
              <a:rPr lang="en-GB" altLang="en-US" sz="3600" dirty="0">
                <a:latin typeface="Comic Sans MS" panose="030F0702030302020204" pitchFamily="66" charset="0"/>
              </a:rPr>
              <a:t> (Armed Forces)</a:t>
            </a:r>
          </a:p>
          <a:p>
            <a:pPr eaLnBrk="1" hangingPunct="1">
              <a:spcBef>
                <a:spcPct val="0"/>
              </a:spcBef>
              <a:buFontTx/>
              <a:buNone/>
            </a:pPr>
            <a:endParaRPr lang="en-GB" altLang="en-US" sz="3600" dirty="0">
              <a:latin typeface="Comic Sans MS" panose="030F0702030302020204" pitchFamily="66" charset="0"/>
            </a:endParaRPr>
          </a:p>
          <a:p>
            <a:pPr>
              <a:spcBef>
                <a:spcPct val="0"/>
              </a:spcBef>
              <a:buNone/>
            </a:pPr>
            <a:r>
              <a:rPr lang="en-GB" altLang="en-US" sz="3600" dirty="0">
                <a:solidFill>
                  <a:srgbClr val="FF0000"/>
                </a:solidFill>
                <a:latin typeface="Comic Sans MS" panose="030F0702030302020204" pitchFamily="66" charset="0"/>
              </a:rPr>
              <a:t>R</a:t>
            </a:r>
            <a:r>
              <a:rPr lang="en-GB" altLang="en-US" sz="3600" dirty="0">
                <a:latin typeface="Comic Sans MS" panose="030F0702030302020204" pitchFamily="66" charset="0"/>
              </a:rPr>
              <a:t> (Reparations)</a:t>
            </a:r>
          </a:p>
          <a:p>
            <a:pPr eaLnBrk="1" hangingPunct="1">
              <a:spcBef>
                <a:spcPct val="0"/>
              </a:spcBef>
              <a:buFontTx/>
              <a:buNone/>
            </a:pPr>
            <a:endParaRPr lang="en-GB" altLang="en-US" sz="3600" dirty="0">
              <a:latin typeface="Comic Sans MS" panose="030F0702030302020204" pitchFamily="66" charset="0"/>
            </a:endParaRPr>
          </a:p>
          <a:p>
            <a:pPr eaLnBrk="1" hangingPunct="1">
              <a:spcBef>
                <a:spcPct val="0"/>
              </a:spcBef>
              <a:buFontTx/>
              <a:buNone/>
            </a:pPr>
            <a:r>
              <a:rPr lang="en-GB" altLang="en-US" sz="3600" dirty="0">
                <a:solidFill>
                  <a:srgbClr val="FF0000"/>
                </a:solidFill>
                <a:latin typeface="Comic Sans MS" panose="030F0702030302020204" pitchFamily="66" charset="0"/>
              </a:rPr>
              <a:t>G</a:t>
            </a:r>
            <a:r>
              <a:rPr lang="en-GB" altLang="en-US" sz="3600" dirty="0">
                <a:latin typeface="Comic Sans MS" panose="030F0702030302020204" pitchFamily="66" charset="0"/>
              </a:rPr>
              <a:t> (German Territories)</a:t>
            </a:r>
          </a:p>
          <a:p>
            <a:pPr eaLnBrk="1" hangingPunct="1">
              <a:spcBef>
                <a:spcPct val="0"/>
              </a:spcBef>
              <a:buFontTx/>
              <a:buNone/>
            </a:pPr>
            <a:endParaRPr lang="en-GB" altLang="en-US" sz="3600" dirty="0">
              <a:latin typeface="Comic Sans MS" panose="030F0702030302020204" pitchFamily="66" charset="0"/>
            </a:endParaRPr>
          </a:p>
          <a:p>
            <a:pPr eaLnBrk="1" hangingPunct="1">
              <a:spcBef>
                <a:spcPct val="0"/>
              </a:spcBef>
              <a:buFontTx/>
              <a:buNone/>
            </a:pPr>
            <a:r>
              <a:rPr lang="en-GB" altLang="en-US" sz="3600" dirty="0">
                <a:solidFill>
                  <a:srgbClr val="FF0000"/>
                </a:solidFill>
                <a:latin typeface="Comic Sans MS" panose="030F0702030302020204" pitchFamily="66" charset="0"/>
              </a:rPr>
              <a:t>Le </a:t>
            </a:r>
            <a:r>
              <a:rPr lang="en-GB" altLang="en-US" sz="3600" dirty="0">
                <a:latin typeface="Comic Sans MS" panose="030F0702030302020204" pitchFamily="66" charset="0"/>
              </a:rPr>
              <a:t>ague of Nations</a:t>
            </a:r>
            <a:endParaRPr lang="en-GB" altLang="en-US" sz="3600" dirty="0">
              <a:solidFill>
                <a:srgbClr val="FF0000"/>
              </a:solidFill>
              <a:latin typeface="Comic Sans MS" panose="030F0702030302020204" pitchFamily="66" charset="0"/>
            </a:endParaRPr>
          </a:p>
        </p:txBody>
      </p:sp>
      <p:sp>
        <p:nvSpPr>
          <p:cNvPr id="2" name="Rectangle 1">
            <a:extLst>
              <a:ext uri="{FF2B5EF4-FFF2-40B4-BE49-F238E27FC236}">
                <a16:creationId xmlns:a16="http://schemas.microsoft.com/office/drawing/2014/main" id="{A6351AD1-0498-43DC-BC73-D9E73C6CF37C}"/>
              </a:ext>
            </a:extLst>
          </p:cNvPr>
          <p:cNvSpPr/>
          <p:nvPr/>
        </p:nvSpPr>
        <p:spPr>
          <a:xfrm>
            <a:off x="419881" y="882897"/>
            <a:ext cx="7095212" cy="461665"/>
          </a:xfrm>
          <a:prstGeom prst="rect">
            <a:avLst/>
          </a:prstGeom>
        </p:spPr>
        <p:txBody>
          <a:bodyPr wrap="none">
            <a:spAutoFit/>
          </a:bodyPr>
          <a:lstStyle/>
          <a:p>
            <a:r>
              <a:rPr lang="en-GB" altLang="en-US" sz="2400" dirty="0">
                <a:latin typeface="Comic Sans MS" panose="030F0702030302020204" pitchFamily="66" charset="0"/>
              </a:rPr>
              <a:t>The terms cans easily be remembered like this…</a:t>
            </a:r>
          </a:p>
        </p:txBody>
      </p:sp>
      <p:sp>
        <p:nvSpPr>
          <p:cNvPr id="3" name="TextBox 2">
            <a:extLst>
              <a:ext uri="{FF2B5EF4-FFF2-40B4-BE49-F238E27FC236}">
                <a16:creationId xmlns:a16="http://schemas.microsoft.com/office/drawing/2014/main" id="{192D529B-6CFB-4DB6-B481-3EFE3880E5DB}"/>
              </a:ext>
            </a:extLst>
          </p:cNvPr>
          <p:cNvSpPr txBox="1"/>
          <p:nvPr/>
        </p:nvSpPr>
        <p:spPr>
          <a:xfrm>
            <a:off x="7160455" y="2627194"/>
            <a:ext cx="4220307" cy="2308324"/>
          </a:xfrm>
          <a:prstGeom prst="rect">
            <a:avLst/>
          </a:prstGeom>
          <a:noFill/>
        </p:spPr>
        <p:txBody>
          <a:bodyPr wrap="square" rtlCol="0">
            <a:spAutoFit/>
          </a:bodyPr>
          <a:lstStyle/>
          <a:p>
            <a:pPr algn="ctr"/>
            <a:r>
              <a:rPr lang="en-GB" sz="3600" b="1" u="sng" dirty="0">
                <a:latin typeface="Comic Sans MS" panose="030F0702030302020204" pitchFamily="66" charset="0"/>
              </a:rPr>
              <a:t>Task:</a:t>
            </a:r>
            <a:r>
              <a:rPr lang="en-GB" sz="3600" dirty="0">
                <a:latin typeface="Comic Sans MS" panose="030F0702030302020204" pitchFamily="66" charset="0"/>
              </a:rPr>
              <a:t> Make a full page to make your own copy of ‘</a:t>
            </a:r>
            <a:r>
              <a:rPr lang="en-GB" sz="3600" dirty="0" err="1">
                <a:latin typeface="Comic Sans MS" panose="030F0702030302020204" pitchFamily="66" charset="0"/>
              </a:rPr>
              <a:t>GargLe</a:t>
            </a:r>
            <a:r>
              <a:rPr lang="en-GB" sz="3600" dirty="0">
                <a:latin typeface="Comic Sans MS" panose="030F0702030302020204" pitchFamily="66" charset="0"/>
              </a:rPr>
              <a:t>’</a:t>
            </a:r>
          </a:p>
        </p:txBody>
      </p:sp>
    </p:spTree>
    <p:extLst>
      <p:ext uri="{BB962C8B-B14F-4D97-AF65-F5344CB8AC3E}">
        <p14:creationId xmlns:p14="http://schemas.microsoft.com/office/powerpoint/2010/main" val="28542436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ChangeArrowheads="1"/>
          </p:cNvSpPr>
          <p:nvPr/>
        </p:nvSpPr>
        <p:spPr bwMode="auto">
          <a:xfrm>
            <a:off x="3432175" y="333375"/>
            <a:ext cx="5327650" cy="706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eaLnBrk="1" hangingPunct="1">
              <a:spcBef>
                <a:spcPct val="0"/>
              </a:spcBef>
              <a:buFontTx/>
              <a:buNone/>
            </a:pPr>
            <a:r>
              <a:rPr lang="en-GB" altLang="en-US" sz="4000" dirty="0">
                <a:solidFill>
                  <a:srgbClr val="FF0000"/>
                </a:solidFill>
                <a:latin typeface="Comic Sans MS" panose="030F0702030302020204" pitchFamily="66" charset="0"/>
              </a:rPr>
              <a:t>B</a:t>
            </a:r>
            <a:r>
              <a:rPr lang="en-GB" altLang="en-US" sz="4000" dirty="0">
                <a:latin typeface="Comic Sans MS" panose="030F0702030302020204" pitchFamily="66" charset="0"/>
              </a:rPr>
              <a:t> (Blame)/ </a:t>
            </a:r>
            <a:r>
              <a:rPr lang="en-GB" altLang="en-US" sz="4000" dirty="0">
                <a:solidFill>
                  <a:srgbClr val="FF0000"/>
                </a:solidFill>
                <a:latin typeface="Comic Sans MS" panose="030F0702030302020204" pitchFamily="66" charset="0"/>
              </a:rPr>
              <a:t>G</a:t>
            </a:r>
            <a:r>
              <a:rPr lang="en-GB" altLang="en-US" sz="4000" dirty="0">
                <a:latin typeface="Comic Sans MS" panose="030F0702030302020204" pitchFamily="66" charset="0"/>
              </a:rPr>
              <a:t> (Guilt)</a:t>
            </a:r>
          </a:p>
        </p:txBody>
      </p:sp>
      <p:sp>
        <p:nvSpPr>
          <p:cNvPr id="9219" name="Rectangle 3"/>
          <p:cNvSpPr>
            <a:spLocks noChangeArrowheads="1"/>
          </p:cNvSpPr>
          <p:nvPr/>
        </p:nvSpPr>
        <p:spPr bwMode="auto">
          <a:xfrm>
            <a:off x="1524000" y="1278730"/>
            <a:ext cx="9144000" cy="2462213"/>
          </a:xfrm>
          <a:prstGeom prst="rect">
            <a:avLst/>
          </a:prstGeom>
          <a:solidFill>
            <a:schemeClr val="accent4">
              <a:lumMod val="60000"/>
              <a:lumOff val="40000"/>
            </a:schemeClr>
          </a:solidFill>
          <a:ln>
            <a:noFill/>
          </a:ln>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50000"/>
              </a:spcBef>
              <a:buFontTx/>
              <a:buNone/>
            </a:pPr>
            <a:r>
              <a:rPr lang="en-GB" altLang="en-US" sz="2200" dirty="0">
                <a:latin typeface="Comic Sans MS" panose="030F0702030302020204" pitchFamily="66" charset="0"/>
              </a:rPr>
              <a:t>War Guilt Clause: </a:t>
            </a:r>
          </a:p>
          <a:p>
            <a:pPr eaLnBrk="1" hangingPunct="1">
              <a:spcBef>
                <a:spcPct val="50000"/>
              </a:spcBef>
              <a:buFontTx/>
              <a:buNone/>
            </a:pPr>
            <a:r>
              <a:rPr lang="en-GB" altLang="en-US" sz="2200" b="1" u="sng" dirty="0">
                <a:solidFill>
                  <a:srgbClr val="FF0000"/>
                </a:solidFill>
                <a:latin typeface="Comic Sans MS" panose="030F0702030302020204" pitchFamily="66" charset="0"/>
              </a:rPr>
              <a:t>Article 231 </a:t>
            </a:r>
          </a:p>
          <a:p>
            <a:pPr eaLnBrk="1" hangingPunct="1">
              <a:spcBef>
                <a:spcPct val="50000"/>
              </a:spcBef>
              <a:buFontTx/>
              <a:buNone/>
            </a:pPr>
            <a:r>
              <a:rPr lang="en-GB" altLang="en-US" sz="2200" dirty="0">
                <a:latin typeface="Comic Sans MS" panose="030F0702030302020204" pitchFamily="66" charset="0"/>
              </a:rPr>
              <a:t>‘Germany accepts responsibility for causing all the loss and damage to which the Allied governments have been subjected as a consequence of the war imposed upon them by the aggression of Germany.’</a:t>
            </a:r>
            <a:r>
              <a:rPr lang="en-US" altLang="en-US" sz="2200" dirty="0">
                <a:latin typeface="Comic Sans MS" panose="030F0702030302020204" pitchFamily="66" charset="0"/>
              </a:rPr>
              <a:t> </a:t>
            </a:r>
          </a:p>
        </p:txBody>
      </p:sp>
      <p:sp>
        <p:nvSpPr>
          <p:cNvPr id="5" name="TextBox 4"/>
          <p:cNvSpPr txBox="1"/>
          <p:nvPr/>
        </p:nvSpPr>
        <p:spPr>
          <a:xfrm>
            <a:off x="3432176" y="3860800"/>
            <a:ext cx="5832475" cy="1200150"/>
          </a:xfrm>
          <a:prstGeom prst="rect">
            <a:avLst/>
          </a:prstGeom>
          <a:solidFill>
            <a:srgbClr val="CCCCFF"/>
          </a:solidFill>
          <a:ln w="38100">
            <a:solidFill>
              <a:schemeClr val="tx1"/>
            </a:solidFill>
          </a:ln>
        </p:spPr>
        <p:style>
          <a:lnRef idx="2">
            <a:schemeClr val="dk1"/>
          </a:lnRef>
          <a:fillRef idx="1">
            <a:schemeClr val="lt1"/>
          </a:fillRef>
          <a:effectRef idx="0">
            <a:schemeClr val="dk1"/>
          </a:effectRef>
          <a:fontRef idx="minor">
            <a:schemeClr val="dk1"/>
          </a:fontRef>
        </p:style>
        <p:txBody>
          <a:bodyPr>
            <a:spAutoFit/>
          </a:bodyPr>
          <a:lstStyle/>
          <a:p>
            <a:pPr algn="ctr" eaLnBrk="1" hangingPunct="1">
              <a:defRPr/>
            </a:pPr>
            <a:r>
              <a:rPr lang="en-GB" sz="2400" dirty="0">
                <a:latin typeface="Comic Sans MS" panose="030F0702030302020204" pitchFamily="66" charset="0"/>
              </a:rPr>
              <a:t>Germany started the war so should take all responsibility for the consequences.</a:t>
            </a:r>
          </a:p>
        </p:txBody>
      </p:sp>
      <p:sp>
        <p:nvSpPr>
          <p:cNvPr id="6" name="TextBox 5"/>
          <p:cNvSpPr txBox="1"/>
          <p:nvPr/>
        </p:nvSpPr>
        <p:spPr>
          <a:xfrm>
            <a:off x="1992313" y="5300663"/>
            <a:ext cx="8280400" cy="1200150"/>
          </a:xfrm>
          <a:prstGeom prst="rect">
            <a:avLst/>
          </a:prstGeom>
          <a:solidFill>
            <a:srgbClr val="CCCCFF"/>
          </a:solidFill>
          <a:ln w="38100">
            <a:solidFill>
              <a:schemeClr val="tx1"/>
            </a:solidFill>
          </a:ln>
        </p:spPr>
        <p:style>
          <a:lnRef idx="2">
            <a:schemeClr val="accent2"/>
          </a:lnRef>
          <a:fillRef idx="1">
            <a:schemeClr val="lt1"/>
          </a:fillRef>
          <a:effectRef idx="0">
            <a:schemeClr val="accent2"/>
          </a:effectRef>
          <a:fontRef idx="minor">
            <a:schemeClr val="dk1"/>
          </a:fontRef>
        </p:style>
        <p:txBody>
          <a:bodyPr>
            <a:spAutoFit/>
          </a:bodyPr>
          <a:lstStyle/>
          <a:p>
            <a:pPr eaLnBrk="1" hangingPunct="1">
              <a:defRPr/>
            </a:pPr>
            <a:r>
              <a:rPr lang="en-GB" sz="2400" dirty="0">
                <a:latin typeface="Comic Sans MS" panose="030F0702030302020204" pitchFamily="66" charset="0"/>
              </a:rPr>
              <a:t>Germany accepts the War Guilt Clause. Admitting that they were responsible for the war means that all of the other terms were justified. </a:t>
            </a:r>
          </a:p>
        </p:txBody>
      </p:sp>
    </p:spTree>
    <p:extLst>
      <p:ext uri="{BB962C8B-B14F-4D97-AF65-F5344CB8AC3E}">
        <p14:creationId xmlns:p14="http://schemas.microsoft.com/office/powerpoint/2010/main" val="223636918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57" name="Text Box 37"/>
          <p:cNvSpPr txBox="1">
            <a:spLocks noChangeArrowheads="1"/>
          </p:cNvSpPr>
          <p:nvPr/>
        </p:nvSpPr>
        <p:spPr bwMode="auto">
          <a:xfrm>
            <a:off x="2063751" y="1628775"/>
            <a:ext cx="8208963" cy="2862322"/>
          </a:xfrm>
          <a:prstGeom prst="rect">
            <a:avLst/>
          </a:prstGeom>
          <a:solidFill>
            <a:srgbClr val="CCCCFF"/>
          </a:solidFill>
          <a:ln>
            <a:noFill/>
          </a:ln>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50000"/>
              </a:spcBef>
              <a:buFontTx/>
              <a:buNone/>
            </a:pPr>
            <a:r>
              <a:rPr lang="en-GB" altLang="en-US" sz="2400" dirty="0">
                <a:latin typeface="Comic Sans MS" panose="030F0702030302020204" pitchFamily="66" charset="0"/>
              </a:rPr>
              <a:t>Armed Forces</a:t>
            </a:r>
          </a:p>
          <a:p>
            <a:pPr eaLnBrk="1" hangingPunct="1">
              <a:spcBef>
                <a:spcPct val="50000"/>
              </a:spcBef>
            </a:pPr>
            <a:r>
              <a:rPr lang="en-GB" altLang="en-US" sz="2400" dirty="0">
                <a:latin typeface="Comic Sans MS" panose="030F0702030302020204" pitchFamily="66" charset="0"/>
              </a:rPr>
              <a:t> No air force and no tanks. Only 6 warships and sizes limited. No submarines.</a:t>
            </a:r>
          </a:p>
          <a:p>
            <a:pPr eaLnBrk="1" hangingPunct="1">
              <a:spcBef>
                <a:spcPct val="50000"/>
              </a:spcBef>
            </a:pPr>
            <a:r>
              <a:rPr lang="en-GB" altLang="en-US" sz="2400" dirty="0">
                <a:latin typeface="Comic Sans MS" panose="030F0702030302020204" pitchFamily="66" charset="0"/>
              </a:rPr>
              <a:t> Conscription abandoned and only 100,000 men in the Army</a:t>
            </a:r>
          </a:p>
          <a:p>
            <a:pPr eaLnBrk="1" hangingPunct="1">
              <a:spcBef>
                <a:spcPct val="50000"/>
              </a:spcBef>
            </a:pPr>
            <a:r>
              <a:rPr lang="en-GB" altLang="en-US" sz="2400" dirty="0">
                <a:latin typeface="Comic Sans MS" panose="030F0702030302020204" pitchFamily="66" charset="0"/>
              </a:rPr>
              <a:t> 15,000 men in the Navy</a:t>
            </a:r>
          </a:p>
        </p:txBody>
      </p:sp>
      <p:sp>
        <p:nvSpPr>
          <p:cNvPr id="5158" name="Text Box 38"/>
          <p:cNvSpPr txBox="1">
            <a:spLocks noChangeArrowheads="1"/>
          </p:cNvSpPr>
          <p:nvPr/>
        </p:nvSpPr>
        <p:spPr bwMode="auto">
          <a:xfrm>
            <a:off x="2063750" y="188913"/>
            <a:ext cx="8208964" cy="1384300"/>
          </a:xfrm>
          <a:prstGeom prst="rect">
            <a:avLst/>
          </a:prstGeom>
          <a:solidFill>
            <a:srgbClr val="CCCCFF"/>
          </a:solidFill>
          <a:ln>
            <a:noFill/>
          </a:ln>
          <a:extLst/>
        </p:spPr>
        <p:txBody>
          <a:bodyPr wrap="squar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50000"/>
              </a:spcBef>
              <a:buFontTx/>
              <a:buNone/>
            </a:pPr>
            <a:r>
              <a:rPr lang="en-GB" altLang="en-US" sz="2400" dirty="0">
                <a:latin typeface="Comic Sans MS" panose="030F0702030302020204" pitchFamily="66" charset="0"/>
              </a:rPr>
              <a:t>Reparations:</a:t>
            </a:r>
          </a:p>
          <a:p>
            <a:pPr eaLnBrk="1" hangingPunct="1">
              <a:spcBef>
                <a:spcPct val="50000"/>
              </a:spcBef>
              <a:buFontTx/>
              <a:buNone/>
            </a:pPr>
            <a:r>
              <a:rPr lang="en-GB" altLang="en-US" sz="2400" dirty="0">
                <a:latin typeface="Comic Sans MS" panose="030F0702030302020204" pitchFamily="66" charset="0"/>
              </a:rPr>
              <a:t>The Reparations Committee, 1921, fixed the amount at £6600 million.</a:t>
            </a:r>
            <a:endParaRPr lang="en-US" altLang="en-US" sz="2400" dirty="0">
              <a:latin typeface="Comic Sans MS" panose="030F0702030302020204" pitchFamily="66" charset="0"/>
            </a:endParaRPr>
          </a:p>
        </p:txBody>
      </p:sp>
      <p:sp>
        <p:nvSpPr>
          <p:cNvPr id="5" name="TextBox 4"/>
          <p:cNvSpPr txBox="1">
            <a:spLocks noChangeArrowheads="1"/>
          </p:cNvSpPr>
          <p:nvPr/>
        </p:nvSpPr>
        <p:spPr bwMode="auto">
          <a:xfrm>
            <a:off x="2063750" y="4546659"/>
            <a:ext cx="8208964" cy="1939925"/>
          </a:xfrm>
          <a:prstGeom prst="rect">
            <a:avLst/>
          </a:prstGeom>
          <a:solidFill>
            <a:srgbClr val="CCCCFF"/>
          </a:solidFill>
          <a:ln>
            <a:noFill/>
          </a:ln>
          <a:extLst/>
        </p:spPr>
        <p:txBody>
          <a:bodyPr wrap="squar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en-GB" altLang="en-US" sz="2400" dirty="0">
                <a:latin typeface="Comic Sans MS" panose="030F0702030302020204" pitchFamily="66" charset="0"/>
              </a:rPr>
              <a:t>Territory/ Land</a:t>
            </a:r>
          </a:p>
          <a:p>
            <a:pPr eaLnBrk="1" hangingPunct="1">
              <a:spcBef>
                <a:spcPct val="0"/>
              </a:spcBef>
              <a:buFontTx/>
              <a:buNone/>
            </a:pPr>
            <a:endParaRPr lang="en-GB" altLang="en-US" sz="2400" dirty="0">
              <a:latin typeface="Comic Sans MS" panose="030F0702030302020204" pitchFamily="66" charset="0"/>
            </a:endParaRPr>
          </a:p>
          <a:p>
            <a:pPr eaLnBrk="1" hangingPunct="1">
              <a:spcBef>
                <a:spcPct val="0"/>
              </a:spcBef>
              <a:buFontTx/>
              <a:buNone/>
            </a:pPr>
            <a:r>
              <a:rPr lang="en-GB" altLang="en-US" sz="2400" dirty="0">
                <a:latin typeface="Comic Sans MS" panose="030F0702030302020204" pitchFamily="66" charset="0"/>
              </a:rPr>
              <a:t>Germany lost all of its colonies and Empire to other countries including Britain, France, Poland and the League of Nations.</a:t>
            </a:r>
          </a:p>
        </p:txBody>
      </p:sp>
    </p:spTree>
    <p:extLst>
      <p:ext uri="{BB962C8B-B14F-4D97-AF65-F5344CB8AC3E}">
        <p14:creationId xmlns:p14="http://schemas.microsoft.com/office/powerpoint/2010/main" val="92519454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xit" presetSubtype="10" fill="hold" grpId="0" nodeType="clickEffect">
                                  <p:stCondLst>
                                    <p:cond delay="0"/>
                                  </p:stCondLst>
                                  <p:childTnLst>
                                    <p:animEffect transition="out" filter="blinds(horizontal)">
                                      <p:cBhvr>
                                        <p:cTn id="6" dur="500"/>
                                        <p:tgtEl>
                                          <p:spTgt spid="5158"/>
                                        </p:tgtEl>
                                      </p:cBhvr>
                                    </p:animEffect>
                                    <p:set>
                                      <p:cBhvr>
                                        <p:cTn id="7" dur="1" fill="hold">
                                          <p:stCondLst>
                                            <p:cond delay="499"/>
                                          </p:stCondLst>
                                        </p:cTn>
                                        <p:tgtEl>
                                          <p:spTgt spid="5158"/>
                                        </p:tgtEl>
                                        <p:attrNameLst>
                                          <p:attrName>style.visibility</p:attrName>
                                        </p:attrNameLst>
                                      </p:cBhvr>
                                      <p:to>
                                        <p:strVal val="hidden"/>
                                      </p:to>
                                    </p:se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5157"/>
                                        </p:tgtEl>
                                        <p:attrNameLst>
                                          <p:attrName>style.visibility</p:attrName>
                                        </p:attrNameLst>
                                      </p:cBhvr>
                                      <p:to>
                                        <p:strVal val="visible"/>
                                      </p:to>
                                    </p:set>
                                    <p:animEffect transition="in" filter="dissolve">
                                      <p:cBhvr>
                                        <p:cTn id="12" dur="500"/>
                                        <p:tgtEl>
                                          <p:spTgt spid="5157"/>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xit" presetSubtype="0" fill="hold" grpId="1" nodeType="clickEffect">
                                  <p:stCondLst>
                                    <p:cond delay="0"/>
                                  </p:stCondLst>
                                  <p:childTnLst>
                                    <p:set>
                                      <p:cBhvr>
                                        <p:cTn id="16" dur="1" fill="hold">
                                          <p:stCondLst>
                                            <p:cond delay="0"/>
                                          </p:stCondLst>
                                        </p:cTn>
                                        <p:tgtEl>
                                          <p:spTgt spid="5157"/>
                                        </p:tgtEl>
                                        <p:attrNameLst>
                                          <p:attrName>style.visibility</p:attrName>
                                        </p:attrNameLst>
                                      </p:cBhvr>
                                      <p:to>
                                        <p:strVal val="hidden"/>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3" presetClass="entr" presetSubtype="1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blinds(horizontal)">
                                      <p:cBhvr>
                                        <p:cTn id="21" dur="500"/>
                                        <p:tgtEl>
                                          <p:spTgt spid="5"/>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xit" presetSubtype="0" fill="hold" grpId="1" nodeType="clickEffect">
                                  <p:stCondLst>
                                    <p:cond delay="0"/>
                                  </p:stCondLst>
                                  <p:childTnLst>
                                    <p:set>
                                      <p:cBhvr>
                                        <p:cTn id="25" dur="1" fill="hold">
                                          <p:stCondLst>
                                            <p:cond delay="0"/>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57" grpId="0" animBg="1"/>
      <p:bldP spid="5157" grpId="1" animBg="1"/>
      <p:bldP spid="5158" grpId="0" animBg="1"/>
      <p:bldP spid="5" grpId="0" animBg="1"/>
      <p:bldP spid="5" grpId="1"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489857" y="326571"/>
            <a:ext cx="11070772" cy="584775"/>
          </a:xfrm>
          <a:prstGeom prst="rect">
            <a:avLst/>
          </a:prstGeom>
          <a:noFill/>
        </p:spPr>
        <p:txBody>
          <a:bodyPr wrap="square" rtlCol="0">
            <a:spAutoFit/>
          </a:bodyPr>
          <a:lstStyle/>
          <a:p>
            <a:r>
              <a:rPr lang="en-GB" sz="3200" b="1" u="sng" dirty="0">
                <a:latin typeface="Comic Sans MS" panose="030F0702030302020204" pitchFamily="66" charset="0"/>
              </a:rPr>
              <a:t>Reflect:</a:t>
            </a:r>
          </a:p>
        </p:txBody>
      </p:sp>
      <p:sp>
        <p:nvSpPr>
          <p:cNvPr id="9" name="Rounded Rectangle 8"/>
          <p:cNvSpPr/>
          <p:nvPr/>
        </p:nvSpPr>
        <p:spPr>
          <a:xfrm>
            <a:off x="832757" y="1289957"/>
            <a:ext cx="10189029" cy="380455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4000" dirty="0">
                <a:latin typeface="Comic Sans MS" panose="030F0702030302020204" pitchFamily="66" charset="0"/>
              </a:rPr>
              <a:t>Which term do you think would affect Germany the most?</a:t>
            </a:r>
            <a:br>
              <a:rPr lang="en-GB" sz="4000" dirty="0">
                <a:latin typeface="Comic Sans MS" panose="030F0702030302020204" pitchFamily="66" charset="0"/>
              </a:rPr>
            </a:br>
            <a:endParaRPr lang="en-GB" sz="4000" dirty="0">
              <a:latin typeface="Comic Sans MS" panose="030F0702030302020204" pitchFamily="66" charset="0"/>
            </a:endParaRPr>
          </a:p>
          <a:p>
            <a:r>
              <a:rPr lang="en-GB" sz="4000" dirty="0">
                <a:latin typeface="Comic Sans MS" panose="030F0702030302020204" pitchFamily="66" charset="0"/>
              </a:rPr>
              <a:t>Do you still think the same as before? Why?</a:t>
            </a:r>
          </a:p>
        </p:txBody>
      </p:sp>
    </p:spTree>
    <p:extLst>
      <p:ext uri="{BB962C8B-B14F-4D97-AF65-F5344CB8AC3E}">
        <p14:creationId xmlns:p14="http://schemas.microsoft.com/office/powerpoint/2010/main" val="11839836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436</TotalTime>
  <Words>2241</Words>
  <Application>Microsoft Office PowerPoint</Application>
  <PresentationFormat>Widescreen</PresentationFormat>
  <Paragraphs>163</Paragraphs>
  <Slides>19</Slides>
  <Notes>11</Notes>
  <HiddenSlides>0</HiddenSlides>
  <MMClips>1</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19</vt:i4>
      </vt:variant>
    </vt:vector>
  </HeadingPairs>
  <TitlesOfParts>
    <vt:vector size="24" baseType="lpstr">
      <vt:lpstr>Arial</vt:lpstr>
      <vt:lpstr>Calibri</vt:lpstr>
      <vt:lpstr>Calibri Light</vt:lpstr>
      <vt:lpstr>Comic Sans MS</vt:lpstr>
      <vt:lpstr>Office Theme</vt:lpstr>
      <vt:lpstr>PowerPoint Presentation</vt:lpstr>
      <vt:lpstr>Learning Intent: What were the terms of the Treaty of Versailles?</vt:lpstr>
      <vt:lpstr>PowerPoint Presentation</vt:lpstr>
      <vt:lpstr>Task:  Complete your colour coded worksheet to show what Germany lost in each term: pride, territory (land), money, or military strength.  Some of the terms might need to be more than one colour.  Stretch 1: Why do you think Germans hated Article 231 (War Guilt Clause) the most?   Stretch 2: Why do you think Article 232, reparations, came after the war guilt clause?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Starter: Spot and correct the 10 mistakes</dc:title>
  <dc:creator>Turner, F (Stocksbridge High School Teacher)</dc:creator>
  <cp:lastModifiedBy>User</cp:lastModifiedBy>
  <cp:revision>70</cp:revision>
  <cp:lastPrinted>2020-09-14T12:30:44Z</cp:lastPrinted>
  <dcterms:created xsi:type="dcterms:W3CDTF">2016-09-30T11:12:33Z</dcterms:created>
  <dcterms:modified xsi:type="dcterms:W3CDTF">2020-09-20T14:04:48Z</dcterms:modified>
</cp:coreProperties>
</file>